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2" r:id="rId27"/>
    <p:sldId id="280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2" r:id="rId72"/>
    <p:sldId id="311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338" r:id="rId98"/>
    <p:sldId id="339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57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3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8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24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5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8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5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6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7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0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E4FF-42B6-44F7-A29C-8A9621B95F44}" type="datetimeFigureOut">
              <a:rPr lang="en-US" smtClean="0"/>
              <a:t>27/07/2020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E306-8FB5-46BC-97C1-59453A83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6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hegatewaycorp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DatabaseDiagram.docx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feasibility-study-article" TargetMode="External"/><Relationship Id="rId2" Type="http://schemas.openxmlformats.org/officeDocument/2006/relationships/hyperlink" Target="https://en.wikipedia.org/wiki/Raspberry_P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textbc.ca/projectmanagement/chapter/chapter-17-project-implementation-overview-project-management/" TargetMode="External"/><Relationship Id="rId4" Type="http://schemas.openxmlformats.org/officeDocument/2006/relationships/hyperlink" Target="https://www.projectmanager.com/project-planning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waretestinghelp.com/test-project-planning/" TargetMode="External"/><Relationship Id="rId2" Type="http://schemas.openxmlformats.org/officeDocument/2006/relationships/hyperlink" Target="https://www.geeksforgeeks.org/coding-standards-and-guidelin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diagrams.net/" TargetMode="External"/><Relationship Id="rId4" Type="http://schemas.openxmlformats.org/officeDocument/2006/relationships/hyperlink" Target="https://www.wrike.com/project-management-guide/faq/what-is-agile-methodology-in-project-management/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Product Marketing and Selling Portal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K.S.School</a:t>
            </a:r>
            <a:r>
              <a:rPr lang="en-US" dirty="0" smtClean="0"/>
              <a:t> of Business Management</a:t>
            </a:r>
          </a:p>
          <a:p>
            <a:r>
              <a:rPr lang="en-US" dirty="0" smtClean="0"/>
              <a:t>Group Id:19</a:t>
            </a:r>
          </a:p>
          <a:p>
            <a:r>
              <a:rPr lang="en-US" dirty="0" smtClean="0"/>
              <a:t>Misha Thakkar:5079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6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 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b="1" dirty="0" smtClean="0"/>
              <a:t> </a:t>
            </a:r>
            <a:r>
              <a:rPr lang="en-US" sz="3600" b="1" u="heavy" dirty="0"/>
              <a:t>STACKHOLDER OF SYSTEM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000" b="1" u="sng" dirty="0" smtClean="0"/>
              <a:t>Admin</a:t>
            </a:r>
          </a:p>
          <a:p>
            <a:endParaRPr lang="en-US" sz="4000" b="1" dirty="0"/>
          </a:p>
          <a:p>
            <a:pPr lvl="0"/>
            <a:r>
              <a:rPr lang="en-US" dirty="0"/>
              <a:t>Manage user regarding roles, user accessibility and system configurations.</a:t>
            </a:r>
          </a:p>
          <a:p>
            <a:pPr lvl="0"/>
            <a:r>
              <a:rPr lang="en-US" dirty="0"/>
              <a:t>Manage application data regarding product, categories, locations and events details.</a:t>
            </a:r>
          </a:p>
          <a:p>
            <a:pPr lvl="0"/>
            <a:r>
              <a:rPr lang="en-US" dirty="0"/>
              <a:t>Manage requests regarding add new product, add new event and purchase products.</a:t>
            </a:r>
          </a:p>
          <a:p>
            <a:pPr lvl="0"/>
            <a:r>
              <a:rPr lang="en-US" dirty="0"/>
              <a:t>Manage product purchasement status and user verification(manually).</a:t>
            </a:r>
          </a:p>
          <a:p>
            <a:pPr lvl="0"/>
            <a:r>
              <a:rPr lang="en-US" dirty="0"/>
              <a:t>Admin has full access to check app logs and reports of user access.</a:t>
            </a:r>
          </a:p>
          <a:p>
            <a:pPr lvl="0"/>
            <a:r>
              <a:rPr lang="en-US" dirty="0"/>
              <a:t>Admin can manage user regarding roles, user accessibility and system configurations.</a:t>
            </a:r>
          </a:p>
          <a:p>
            <a:pPr lvl="0"/>
            <a:r>
              <a:rPr lang="en-US" dirty="0"/>
              <a:t>Admin can manage application data regarding product, categories, locations and events details.</a:t>
            </a:r>
          </a:p>
          <a:p>
            <a:pPr lvl="0"/>
            <a:r>
              <a:rPr lang="en-US" dirty="0"/>
              <a:t>Admin can manage requests regarding add new product, add new event and purchase products.</a:t>
            </a:r>
          </a:p>
          <a:p>
            <a:pPr lvl="0"/>
            <a:r>
              <a:rPr lang="en-US" dirty="0"/>
              <a:t>Admin can manage product purchasement status and user verification.</a:t>
            </a:r>
          </a:p>
          <a:p>
            <a:pPr lvl="0"/>
            <a:r>
              <a:rPr lang="en-US" dirty="0"/>
              <a:t>Admin has full access to check app logs and reports of user access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2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685" y="142638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u="sng" dirty="0"/>
              <a:t>Login </a:t>
            </a:r>
            <a:r>
              <a:rPr lang="en-US" b="1" u="sng" dirty="0" smtClean="0"/>
              <a:t>User</a:t>
            </a:r>
          </a:p>
          <a:p>
            <a:endParaRPr lang="en-US" dirty="0"/>
          </a:p>
          <a:p>
            <a:pPr lvl="0"/>
            <a:r>
              <a:rPr lang="en-US" sz="2200" dirty="0"/>
              <a:t>Login User can add product to cart and purchase product according to their choice of category and location from portal.</a:t>
            </a:r>
          </a:p>
          <a:p>
            <a:pPr lvl="0"/>
            <a:r>
              <a:rPr lang="en-US" sz="2200" dirty="0"/>
              <a:t>Login User can request to add new product and also can request to add new event.</a:t>
            </a:r>
          </a:p>
          <a:p>
            <a:pPr lvl="0"/>
            <a:r>
              <a:rPr lang="en-US" sz="2200" dirty="0"/>
              <a:t>Login User can also check status of requested for purchase a product.</a:t>
            </a:r>
          </a:p>
          <a:p>
            <a:pPr lvl="0"/>
            <a:r>
              <a:rPr lang="en-US" sz="2200" dirty="0"/>
              <a:t>Registered User can add product to cart and purchase product according to their choice of category and location from portal.</a:t>
            </a:r>
          </a:p>
          <a:p>
            <a:pPr lvl="0"/>
            <a:r>
              <a:rPr lang="en-US" sz="2200" dirty="0"/>
              <a:t>Registered User can request to add new product and also can request to add new event.</a:t>
            </a:r>
          </a:p>
          <a:p>
            <a:pPr lvl="0"/>
            <a:r>
              <a:rPr lang="en-US" sz="2200" dirty="0"/>
              <a:t>Registered User can check status of requested for purchase a product.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5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Guest </a:t>
            </a:r>
            <a:r>
              <a:rPr lang="en-US" b="1" u="sng" dirty="0" smtClean="0"/>
              <a:t>User</a:t>
            </a:r>
          </a:p>
          <a:p>
            <a:endParaRPr lang="en-US" dirty="0"/>
          </a:p>
          <a:p>
            <a:pPr lvl="0"/>
            <a:r>
              <a:rPr lang="en-US" sz="2000" dirty="0"/>
              <a:t>Guest User can add product to cart and can interact with portal like login user except purchasing products. To purchase product guest user must be register self.</a:t>
            </a:r>
          </a:p>
          <a:p>
            <a:pPr lvl="0"/>
            <a:r>
              <a:rPr lang="en-US" sz="2000" dirty="0"/>
              <a:t>Guest User can request to add new product and also can request to add new event.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heavy" dirty="0"/>
              <a:t>PROJECT DEFINITION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Product marketing &amp; selling portal is web based application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Product marketing is a process of promoting and selling a product to a customer also it is defined as being the intermediary function between product development and product selling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This web application provides the facility to users for select the product according to their choice of category and location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User can only buy the product if he/she is registered user and also User can promote own product into portal.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2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958" y="1258955"/>
            <a:ext cx="10515600" cy="4351338"/>
          </a:xfrm>
        </p:spPr>
        <p:txBody>
          <a:bodyPr/>
          <a:lstStyle/>
          <a:p>
            <a:pPr lvl="2"/>
            <a:r>
              <a:rPr lang="en-US" sz="2400" dirty="0"/>
              <a:t>It helps to user to get products according to their requirement.</a:t>
            </a:r>
          </a:p>
          <a:p>
            <a:pPr lvl="2"/>
            <a:r>
              <a:rPr lang="en-US" sz="2400" dirty="0"/>
              <a:t>It is not complex system.it is user friendly system.</a:t>
            </a:r>
          </a:p>
          <a:p>
            <a:pPr lvl="2"/>
            <a:r>
              <a:rPr lang="en-US" sz="2400" dirty="0"/>
              <a:t>User can purchase the product if they are registered user.</a:t>
            </a:r>
          </a:p>
          <a:p>
            <a:pPr lvl="2"/>
            <a:r>
              <a:rPr lang="en-US" sz="2400" dirty="0"/>
              <a:t>All Users can request to add own product for selling purpose and that request is monitored by Admin</a:t>
            </a:r>
          </a:p>
          <a:p>
            <a:pPr lvl="2"/>
            <a:r>
              <a:rPr lang="en-US" sz="2400" dirty="0"/>
              <a:t>All Users can do request for add event and that request is monitored by Admin.</a:t>
            </a:r>
          </a:p>
          <a:p>
            <a:pPr lvl="2"/>
            <a:r>
              <a:rPr lang="en-US" sz="2400" dirty="0"/>
              <a:t>Admin can manage the product purchase request, add product request and add event request.</a:t>
            </a:r>
          </a:p>
          <a:p>
            <a:pPr lvl="2"/>
            <a:r>
              <a:rPr lang="en-US" sz="2400" dirty="0"/>
              <a:t>Admin can add, update and delete products, categories, locations and events.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141" y="2640171"/>
            <a:ext cx="10515600" cy="1574778"/>
          </a:xfrm>
        </p:spPr>
        <p:txBody>
          <a:bodyPr>
            <a:normAutofit/>
          </a:bodyPr>
          <a:lstStyle/>
          <a:p>
            <a:r>
              <a:rPr lang="en-US" sz="3600" b="1" u="heavy" dirty="0"/>
              <a:t>CHAPTER 3: SYSTEM MANAGEMENT AND PLANNING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7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heavy" dirty="0"/>
              <a:t>HARDWARE-SOFTWARE REQUIRMENT</a:t>
            </a:r>
            <a:r>
              <a:rPr lang="en-US" u="heavy" dirty="0"/>
              <a:t/>
            </a:r>
            <a:br>
              <a:rPr lang="en-US" u="heavy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HARDWARE </a:t>
            </a:r>
            <a:r>
              <a:rPr lang="en-US" b="1" u="sng" dirty="0" smtClean="0"/>
              <a:t>REQUIREMENTS</a:t>
            </a:r>
          </a:p>
          <a:p>
            <a:endParaRPr lang="en-US" b="1" u="sng" dirty="0" smtClean="0"/>
          </a:p>
          <a:p>
            <a:r>
              <a:rPr lang="en-US" sz="2400" dirty="0" smtClean="0"/>
              <a:t>Microsoft </a:t>
            </a:r>
            <a:r>
              <a:rPr lang="en-US" sz="2400" dirty="0"/>
              <a:t>Windows 7/8/10 installed </a:t>
            </a:r>
            <a:r>
              <a:rPr lang="en-US" sz="2400" dirty="0" smtClean="0"/>
              <a:t>computer.</a:t>
            </a:r>
          </a:p>
          <a:p>
            <a:r>
              <a:rPr lang="en-US" sz="2400" dirty="0" smtClean="0"/>
              <a:t>At </a:t>
            </a:r>
            <a:r>
              <a:rPr lang="en-US" sz="2400" dirty="0"/>
              <a:t>least 4 GB of RAM.</a:t>
            </a:r>
          </a:p>
          <a:p>
            <a:r>
              <a:rPr lang="en-US" sz="2400" dirty="0"/>
              <a:t>At least 1 GB of hard disc space</a:t>
            </a:r>
          </a:p>
        </p:txBody>
      </p:sp>
    </p:spTree>
    <p:extLst>
      <p:ext uri="{BB962C8B-B14F-4D97-AF65-F5344CB8AC3E}">
        <p14:creationId xmlns:p14="http://schemas.microsoft.com/office/powerpoint/2010/main" val="37075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958" y="1284713"/>
            <a:ext cx="10515600" cy="4351338"/>
          </a:xfrm>
        </p:spPr>
        <p:txBody>
          <a:bodyPr/>
          <a:lstStyle/>
          <a:p>
            <a:r>
              <a:rPr lang="en-US" b="1" u="sng" dirty="0"/>
              <a:t>SOFTWARE </a:t>
            </a:r>
            <a:r>
              <a:rPr lang="en-US" b="1" u="sng" dirty="0" smtClean="0"/>
              <a:t>REQUIREMENTS</a:t>
            </a:r>
          </a:p>
          <a:p>
            <a:endParaRPr lang="en-US" b="1" dirty="0" smtClean="0"/>
          </a:p>
          <a:p>
            <a:r>
              <a:rPr lang="en-US" sz="2400" dirty="0" smtClean="0"/>
              <a:t>Visual </a:t>
            </a:r>
            <a:r>
              <a:rPr lang="en-US" sz="2400" dirty="0"/>
              <a:t>studio Community </a:t>
            </a:r>
            <a:r>
              <a:rPr lang="en-US" sz="2400" dirty="0" smtClean="0"/>
              <a:t>2017</a:t>
            </a:r>
          </a:p>
          <a:p>
            <a:r>
              <a:rPr lang="en-US" sz="2400" dirty="0" smtClean="0"/>
              <a:t>SQL </a:t>
            </a:r>
            <a:r>
              <a:rPr lang="en-US" sz="2400" dirty="0"/>
              <a:t>server </a:t>
            </a:r>
            <a:r>
              <a:rPr lang="en-US" sz="2400" dirty="0" smtClean="0"/>
              <a:t>2017</a:t>
            </a:r>
          </a:p>
          <a:p>
            <a:r>
              <a:rPr lang="en-US" sz="2400" dirty="0" smtClean="0"/>
              <a:t>IIS Server</a:t>
            </a:r>
          </a:p>
          <a:p>
            <a:r>
              <a:rPr lang="en-US" sz="2400" dirty="0" smtClean="0"/>
              <a:t>Web </a:t>
            </a:r>
            <a:r>
              <a:rPr lang="en-US" sz="2400" dirty="0"/>
              <a:t>browser (Chrome/Explorer/Mozilla Firefox)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u="heavy" dirty="0"/>
              <a:t>SYSTEM PLANNING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heavy" dirty="0"/>
              <a:t>WORK BREAKDOWN </a:t>
            </a:r>
            <a:r>
              <a:rPr lang="en-US" b="1" u="heavy" dirty="0" smtClean="0"/>
              <a:t>STRUCTURE</a:t>
            </a:r>
          </a:p>
          <a:p>
            <a:endParaRPr lang="en-US" b="1" u="heavy" dirty="0" smtClean="0"/>
          </a:p>
          <a:p>
            <a:r>
              <a:rPr lang="en-US" dirty="0"/>
              <a:t> </a:t>
            </a:r>
            <a:r>
              <a:rPr lang="en-US" sz="2400" dirty="0"/>
              <a:t>is a hierarchical tree </a:t>
            </a:r>
            <a:r>
              <a:rPr lang="en-US" sz="2400" b="1" dirty="0"/>
              <a:t>structure</a:t>
            </a:r>
            <a:r>
              <a:rPr lang="en-US" sz="2400" dirty="0"/>
              <a:t> that outlines your project and breaks it down into smaller, more manageable portions.</a:t>
            </a:r>
          </a:p>
        </p:txBody>
      </p:sp>
    </p:spTree>
    <p:extLst>
      <p:ext uri="{BB962C8B-B14F-4D97-AF65-F5344CB8AC3E}">
        <p14:creationId xmlns:p14="http://schemas.microsoft.com/office/powerpoint/2010/main" val="29441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Canvas 86"/>
          <p:cNvGrpSpPr/>
          <p:nvPr/>
        </p:nvGrpSpPr>
        <p:grpSpPr>
          <a:xfrm>
            <a:off x="231820" y="450762"/>
            <a:ext cx="11217498" cy="6407238"/>
            <a:chOff x="0" y="0"/>
            <a:chExt cx="6395085" cy="4394200"/>
          </a:xfrm>
        </p:grpSpPr>
        <p:sp>
          <p:nvSpPr>
            <p:cNvPr id="205" name="Rectangle 204"/>
            <p:cNvSpPr/>
            <p:nvPr/>
          </p:nvSpPr>
          <p:spPr>
            <a:xfrm>
              <a:off x="0" y="0"/>
              <a:ext cx="6395085" cy="4394200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206" name="Rectangle 205"/>
            <p:cNvSpPr>
              <a:spLocks noChangeArrowheads="1"/>
            </p:cNvSpPr>
            <p:nvPr/>
          </p:nvSpPr>
          <p:spPr bwMode="auto">
            <a:xfrm>
              <a:off x="2619541" y="415925"/>
              <a:ext cx="1586865" cy="19875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537376" y="1457960"/>
              <a:ext cx="990600" cy="2978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08" name="Rectangle 207"/>
            <p:cNvSpPr>
              <a:spLocks noChangeArrowheads="1"/>
            </p:cNvSpPr>
            <p:nvPr/>
          </p:nvSpPr>
          <p:spPr bwMode="auto">
            <a:xfrm>
              <a:off x="2520481" y="1457960"/>
              <a:ext cx="990600" cy="2978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09" name="Rectangle 208"/>
            <p:cNvSpPr>
              <a:spLocks noChangeArrowheads="1"/>
            </p:cNvSpPr>
            <p:nvPr/>
          </p:nvSpPr>
          <p:spPr bwMode="auto">
            <a:xfrm>
              <a:off x="5345596" y="1457960"/>
              <a:ext cx="991235" cy="2978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1677201" y="3044825"/>
              <a:ext cx="1090930" cy="2984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11" name="Rectangle 210"/>
            <p:cNvSpPr>
              <a:spLocks noChangeArrowheads="1"/>
            </p:cNvSpPr>
            <p:nvPr/>
          </p:nvSpPr>
          <p:spPr bwMode="auto">
            <a:xfrm>
              <a:off x="4751871" y="3044825"/>
              <a:ext cx="990600" cy="2984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3859061" y="1457960"/>
              <a:ext cx="990600" cy="2978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cxnSp>
          <p:nvCxnSpPr>
            <p:cNvPr id="213" name="Line 11"/>
            <p:cNvCxnSpPr/>
            <p:nvPr/>
          </p:nvCxnSpPr>
          <p:spPr bwMode="auto">
            <a:xfrm>
              <a:off x="983146" y="1011555"/>
              <a:ext cx="4759325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" name="Line 12"/>
            <p:cNvCxnSpPr/>
            <p:nvPr/>
          </p:nvCxnSpPr>
          <p:spPr bwMode="auto">
            <a:xfrm>
              <a:off x="983146" y="1011555"/>
              <a:ext cx="0" cy="39687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Line 13"/>
            <p:cNvCxnSpPr/>
            <p:nvPr/>
          </p:nvCxnSpPr>
          <p:spPr bwMode="auto">
            <a:xfrm>
              <a:off x="4552481" y="1011555"/>
              <a:ext cx="0" cy="39687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Line 14"/>
            <p:cNvCxnSpPr/>
            <p:nvPr/>
          </p:nvCxnSpPr>
          <p:spPr bwMode="auto">
            <a:xfrm>
              <a:off x="5742471" y="1011555"/>
              <a:ext cx="0" cy="39687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" name="Line 15"/>
            <p:cNvCxnSpPr/>
            <p:nvPr/>
          </p:nvCxnSpPr>
          <p:spPr bwMode="auto">
            <a:xfrm>
              <a:off x="3362491" y="614680"/>
              <a:ext cx="0" cy="39687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8" name="Rectangle 217"/>
            <p:cNvSpPr>
              <a:spLocks noChangeArrowheads="1"/>
            </p:cNvSpPr>
            <p:nvPr/>
          </p:nvSpPr>
          <p:spPr bwMode="auto">
            <a:xfrm>
              <a:off x="2568741" y="394970"/>
              <a:ext cx="1586865" cy="1987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219" name="Rectangle 218"/>
            <p:cNvSpPr>
              <a:spLocks noChangeArrowheads="1"/>
            </p:cNvSpPr>
            <p:nvPr/>
          </p:nvSpPr>
          <p:spPr bwMode="auto">
            <a:xfrm>
              <a:off x="2568741" y="366395"/>
              <a:ext cx="1586865" cy="198755"/>
            </a:xfrm>
            <a:prstGeom prst="rect">
              <a:avLst/>
            </a:prstGeom>
            <a:noFill/>
            <a:ln w="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20" name="Rectangle 219"/>
            <p:cNvSpPr>
              <a:spLocks noChangeArrowheads="1"/>
            </p:cNvSpPr>
            <p:nvPr/>
          </p:nvSpPr>
          <p:spPr bwMode="auto">
            <a:xfrm>
              <a:off x="2711616" y="366395"/>
              <a:ext cx="1196340" cy="248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825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 </a:t>
              </a:r>
              <a:r>
                <a:rPr lang="en-IN" sz="825" dirty="0" smtClean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PMSP</a:t>
              </a:r>
              <a:endParaRPr lang="en-US" sz="8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Rectangle 220"/>
            <p:cNvSpPr>
              <a:spLocks noChangeArrowheads="1"/>
            </p:cNvSpPr>
            <p:nvPr/>
          </p:nvSpPr>
          <p:spPr bwMode="auto">
            <a:xfrm>
              <a:off x="487846" y="1407160"/>
              <a:ext cx="990600" cy="298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22" name="Rectangle 221"/>
            <p:cNvSpPr>
              <a:spLocks noChangeArrowheads="1"/>
            </p:cNvSpPr>
            <p:nvPr/>
          </p:nvSpPr>
          <p:spPr bwMode="auto">
            <a:xfrm>
              <a:off x="487846" y="1407160"/>
              <a:ext cx="990600" cy="298450"/>
            </a:xfrm>
            <a:prstGeom prst="rect">
              <a:avLst/>
            </a:prstGeom>
            <a:noFill/>
            <a:ln w="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23" name="Rectangle 222"/>
            <p:cNvSpPr>
              <a:spLocks noChangeArrowheads="1"/>
            </p:cNvSpPr>
            <p:nvPr/>
          </p:nvSpPr>
          <p:spPr bwMode="auto">
            <a:xfrm>
              <a:off x="649720" y="1459230"/>
              <a:ext cx="454694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1.1 Requirement 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Rectangle 223"/>
            <p:cNvSpPr>
              <a:spLocks noChangeArrowheads="1"/>
            </p:cNvSpPr>
            <p:nvPr/>
          </p:nvSpPr>
          <p:spPr bwMode="auto">
            <a:xfrm>
              <a:off x="791948" y="1557655"/>
              <a:ext cx="260029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Gathering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5" name="Line 23"/>
            <p:cNvCxnSpPr/>
            <p:nvPr/>
          </p:nvCxnSpPr>
          <p:spPr bwMode="auto">
            <a:xfrm>
              <a:off x="2173136" y="1011555"/>
              <a:ext cx="0" cy="193484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" name="Line 24"/>
            <p:cNvCxnSpPr/>
            <p:nvPr/>
          </p:nvCxnSpPr>
          <p:spPr bwMode="auto">
            <a:xfrm>
              <a:off x="1776896" y="4186555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" name="Line 25"/>
            <p:cNvCxnSpPr/>
            <p:nvPr/>
          </p:nvCxnSpPr>
          <p:spPr bwMode="auto">
            <a:xfrm>
              <a:off x="1776896" y="3987800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" name="Line 26"/>
            <p:cNvCxnSpPr/>
            <p:nvPr/>
          </p:nvCxnSpPr>
          <p:spPr bwMode="auto">
            <a:xfrm>
              <a:off x="1776896" y="3789680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Line 27"/>
            <p:cNvCxnSpPr/>
            <p:nvPr/>
          </p:nvCxnSpPr>
          <p:spPr bwMode="auto">
            <a:xfrm>
              <a:off x="1776896" y="3590925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" name="Line 28"/>
            <p:cNvCxnSpPr/>
            <p:nvPr/>
          </p:nvCxnSpPr>
          <p:spPr bwMode="auto">
            <a:xfrm>
              <a:off x="1776896" y="3343275"/>
              <a:ext cx="0" cy="84328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1" name="Rectangle 230"/>
            <p:cNvSpPr>
              <a:spLocks noChangeArrowheads="1"/>
            </p:cNvSpPr>
            <p:nvPr/>
          </p:nvSpPr>
          <p:spPr bwMode="auto">
            <a:xfrm>
              <a:off x="2038992" y="3542665"/>
              <a:ext cx="581157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1.2.1 Feasibility Study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Rectangle 231"/>
            <p:cNvSpPr>
              <a:spLocks noChangeArrowheads="1"/>
            </p:cNvSpPr>
            <p:nvPr/>
          </p:nvSpPr>
          <p:spPr bwMode="auto">
            <a:xfrm>
              <a:off x="2037722" y="3741420"/>
              <a:ext cx="740299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1.2.2 H/w S/w Requirement 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2037722" y="3890644"/>
              <a:ext cx="713301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1.2.3 Project Management 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4" name="Rectangle 233"/>
            <p:cNvSpPr>
              <a:spLocks noChangeArrowheads="1"/>
            </p:cNvSpPr>
            <p:nvPr/>
          </p:nvSpPr>
          <p:spPr bwMode="auto">
            <a:xfrm>
              <a:off x="2186935" y="3989070"/>
              <a:ext cx="387911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and planning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Rectangle 234"/>
            <p:cNvSpPr>
              <a:spLocks noChangeArrowheads="1"/>
            </p:cNvSpPr>
            <p:nvPr/>
          </p:nvSpPr>
          <p:spPr bwMode="auto">
            <a:xfrm>
              <a:off x="2038992" y="4138295"/>
              <a:ext cx="541371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1.2.4 Process Model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6" name="Line 34"/>
            <p:cNvCxnSpPr/>
            <p:nvPr/>
          </p:nvCxnSpPr>
          <p:spPr bwMode="auto">
            <a:xfrm>
              <a:off x="3362491" y="1011555"/>
              <a:ext cx="0" cy="39687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" name="Line 35"/>
            <p:cNvCxnSpPr/>
            <p:nvPr/>
          </p:nvCxnSpPr>
          <p:spPr bwMode="auto">
            <a:xfrm>
              <a:off x="586271" y="1755140"/>
              <a:ext cx="0" cy="84328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" name="Line 36"/>
            <p:cNvCxnSpPr/>
            <p:nvPr/>
          </p:nvCxnSpPr>
          <p:spPr bwMode="auto">
            <a:xfrm>
              <a:off x="586271" y="2002790"/>
              <a:ext cx="198755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" name="Line 37"/>
            <p:cNvCxnSpPr/>
            <p:nvPr/>
          </p:nvCxnSpPr>
          <p:spPr bwMode="auto">
            <a:xfrm>
              <a:off x="586271" y="2201545"/>
              <a:ext cx="198755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" name="Line 38"/>
            <p:cNvCxnSpPr/>
            <p:nvPr/>
          </p:nvCxnSpPr>
          <p:spPr bwMode="auto">
            <a:xfrm>
              <a:off x="586271" y="2399665"/>
              <a:ext cx="198755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" name="Line 39"/>
            <p:cNvCxnSpPr/>
            <p:nvPr/>
          </p:nvCxnSpPr>
          <p:spPr bwMode="auto">
            <a:xfrm>
              <a:off x="586271" y="2598420"/>
              <a:ext cx="198755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2" name="Rectangle 241"/>
            <p:cNvSpPr>
              <a:spLocks noChangeArrowheads="1"/>
            </p:cNvSpPr>
            <p:nvPr/>
          </p:nvSpPr>
          <p:spPr bwMode="auto">
            <a:xfrm>
              <a:off x="849095" y="1955166"/>
              <a:ext cx="771560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1.1.1 Stack Holder of System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Rectangle 242"/>
            <p:cNvSpPr>
              <a:spLocks noChangeArrowheads="1"/>
            </p:cNvSpPr>
            <p:nvPr/>
          </p:nvSpPr>
          <p:spPr bwMode="auto">
            <a:xfrm>
              <a:off x="849095" y="2154555"/>
              <a:ext cx="781506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1.1.2 Requirement Gathering 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Rectangle 243"/>
            <p:cNvSpPr>
              <a:spLocks noChangeArrowheads="1"/>
            </p:cNvSpPr>
            <p:nvPr/>
          </p:nvSpPr>
          <p:spPr bwMode="auto">
            <a:xfrm>
              <a:off x="997673" y="2252980"/>
              <a:ext cx="356651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Techniques</a:t>
              </a:r>
              <a:endParaRPr lang="en-US" sz="8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5" name="Rectangle 244"/>
            <p:cNvSpPr>
              <a:spLocks noChangeArrowheads="1"/>
            </p:cNvSpPr>
            <p:nvPr/>
          </p:nvSpPr>
          <p:spPr bwMode="auto">
            <a:xfrm>
              <a:off x="849095" y="2352039"/>
              <a:ext cx="834080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1.1.3 Finalize Requirement List </a:t>
              </a:r>
              <a:endParaRPr lang="en-US" sz="825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Rectangle 245"/>
            <p:cNvSpPr>
              <a:spLocks noChangeArrowheads="1"/>
            </p:cNvSpPr>
            <p:nvPr/>
          </p:nvSpPr>
          <p:spPr bwMode="auto">
            <a:xfrm>
              <a:off x="848875" y="2550159"/>
              <a:ext cx="596786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1.1.4 Project Definition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Rectangle 246"/>
            <p:cNvSpPr>
              <a:spLocks noChangeArrowheads="1"/>
            </p:cNvSpPr>
            <p:nvPr/>
          </p:nvSpPr>
          <p:spPr bwMode="auto">
            <a:xfrm>
              <a:off x="2470316" y="1407160"/>
              <a:ext cx="990600" cy="298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48" name="Rectangle 247"/>
            <p:cNvSpPr>
              <a:spLocks noChangeArrowheads="1"/>
            </p:cNvSpPr>
            <p:nvPr/>
          </p:nvSpPr>
          <p:spPr bwMode="auto">
            <a:xfrm>
              <a:off x="2470316" y="1407160"/>
              <a:ext cx="990600" cy="298450"/>
            </a:xfrm>
            <a:prstGeom prst="rect">
              <a:avLst/>
            </a:prstGeom>
            <a:noFill/>
            <a:ln w="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49" name="Rectangle 248"/>
            <p:cNvSpPr>
              <a:spLocks noChangeArrowheads="1"/>
            </p:cNvSpPr>
            <p:nvPr/>
          </p:nvSpPr>
          <p:spPr bwMode="auto">
            <a:xfrm>
              <a:off x="2545683" y="1508760"/>
              <a:ext cx="576893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1.3 Analysis &amp; Design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0" name="Line 48"/>
            <p:cNvCxnSpPr/>
            <p:nvPr/>
          </p:nvCxnSpPr>
          <p:spPr bwMode="auto">
            <a:xfrm>
              <a:off x="2570011" y="2399665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" name="Line 49"/>
            <p:cNvCxnSpPr/>
            <p:nvPr/>
          </p:nvCxnSpPr>
          <p:spPr bwMode="auto">
            <a:xfrm>
              <a:off x="2570011" y="2598420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" name="Line 50"/>
            <p:cNvCxnSpPr/>
            <p:nvPr/>
          </p:nvCxnSpPr>
          <p:spPr bwMode="auto">
            <a:xfrm>
              <a:off x="2570011" y="2797175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" name="Line 51"/>
            <p:cNvCxnSpPr/>
            <p:nvPr/>
          </p:nvCxnSpPr>
          <p:spPr bwMode="auto">
            <a:xfrm>
              <a:off x="2570011" y="2201545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" name="Line 52"/>
            <p:cNvCxnSpPr/>
            <p:nvPr/>
          </p:nvCxnSpPr>
          <p:spPr bwMode="auto">
            <a:xfrm>
              <a:off x="2570011" y="1755140"/>
              <a:ext cx="0" cy="104203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" name="Line 53"/>
            <p:cNvCxnSpPr/>
            <p:nvPr/>
          </p:nvCxnSpPr>
          <p:spPr bwMode="auto">
            <a:xfrm>
              <a:off x="2570011" y="2002790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" name="Rectangle 255"/>
            <p:cNvSpPr>
              <a:spLocks noChangeArrowheads="1"/>
            </p:cNvSpPr>
            <p:nvPr/>
          </p:nvSpPr>
          <p:spPr bwMode="auto">
            <a:xfrm>
              <a:off x="2817442" y="1955166"/>
              <a:ext cx="544213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1.3.1 UML Diagrams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Rectangle 256"/>
            <p:cNvSpPr>
              <a:spLocks noChangeArrowheads="1"/>
            </p:cNvSpPr>
            <p:nvPr/>
          </p:nvSpPr>
          <p:spPr bwMode="auto">
            <a:xfrm>
              <a:off x="2831339" y="2352039"/>
              <a:ext cx="554158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1.3.3 Data Dictionary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8" name="Rectangle 257"/>
            <p:cNvSpPr>
              <a:spLocks noChangeArrowheads="1"/>
            </p:cNvSpPr>
            <p:nvPr/>
          </p:nvSpPr>
          <p:spPr bwMode="auto">
            <a:xfrm>
              <a:off x="2831412" y="2550159"/>
              <a:ext cx="522898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1.3.4 User Interface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Rectangle 258"/>
            <p:cNvSpPr>
              <a:spLocks noChangeArrowheads="1"/>
            </p:cNvSpPr>
            <p:nvPr/>
          </p:nvSpPr>
          <p:spPr bwMode="auto">
            <a:xfrm>
              <a:off x="2831412" y="2153286"/>
              <a:ext cx="682041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1.3.2 System Flow Charts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Rectangle 259"/>
            <p:cNvSpPr>
              <a:spLocks noChangeArrowheads="1"/>
            </p:cNvSpPr>
            <p:nvPr/>
          </p:nvSpPr>
          <p:spPr bwMode="auto">
            <a:xfrm>
              <a:off x="5296701" y="1407160"/>
              <a:ext cx="990600" cy="298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61" name="Rectangle 260"/>
            <p:cNvSpPr>
              <a:spLocks noChangeArrowheads="1"/>
            </p:cNvSpPr>
            <p:nvPr/>
          </p:nvSpPr>
          <p:spPr bwMode="auto">
            <a:xfrm>
              <a:off x="5296701" y="1407160"/>
              <a:ext cx="990600" cy="298450"/>
            </a:xfrm>
            <a:prstGeom prst="rect">
              <a:avLst/>
            </a:prstGeom>
            <a:noFill/>
            <a:ln w="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62" name="Rectangle 261"/>
            <p:cNvSpPr>
              <a:spLocks noChangeArrowheads="1"/>
            </p:cNvSpPr>
            <p:nvPr/>
          </p:nvSpPr>
          <p:spPr bwMode="auto">
            <a:xfrm>
              <a:off x="5327402" y="1508760"/>
              <a:ext cx="633730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1.6 Maintains &amp; Support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3" name="Line 61"/>
            <p:cNvCxnSpPr/>
            <p:nvPr/>
          </p:nvCxnSpPr>
          <p:spPr bwMode="auto">
            <a:xfrm>
              <a:off x="5197006" y="1011555"/>
              <a:ext cx="0" cy="198374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" name="Line 62"/>
            <p:cNvCxnSpPr/>
            <p:nvPr/>
          </p:nvCxnSpPr>
          <p:spPr bwMode="auto">
            <a:xfrm>
              <a:off x="5395126" y="1755140"/>
              <a:ext cx="0" cy="64452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" name="Line 63"/>
            <p:cNvCxnSpPr/>
            <p:nvPr/>
          </p:nvCxnSpPr>
          <p:spPr bwMode="auto">
            <a:xfrm>
              <a:off x="5395126" y="2002790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Line 64"/>
            <p:cNvCxnSpPr/>
            <p:nvPr/>
          </p:nvCxnSpPr>
          <p:spPr bwMode="auto">
            <a:xfrm>
              <a:off x="5395126" y="2399665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Line 65"/>
            <p:cNvCxnSpPr/>
            <p:nvPr/>
          </p:nvCxnSpPr>
          <p:spPr bwMode="auto">
            <a:xfrm>
              <a:off x="4800131" y="3590925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" name="Line 66"/>
            <p:cNvCxnSpPr/>
            <p:nvPr/>
          </p:nvCxnSpPr>
          <p:spPr bwMode="auto">
            <a:xfrm>
              <a:off x="4800131" y="3789680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" name="Line 67"/>
            <p:cNvCxnSpPr/>
            <p:nvPr/>
          </p:nvCxnSpPr>
          <p:spPr bwMode="auto">
            <a:xfrm>
              <a:off x="4800131" y="3343275"/>
              <a:ext cx="0" cy="446405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" name="Line 68"/>
            <p:cNvCxnSpPr/>
            <p:nvPr/>
          </p:nvCxnSpPr>
          <p:spPr bwMode="auto">
            <a:xfrm>
              <a:off x="5395126" y="2201545"/>
              <a:ext cx="198120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1" name="Rectangle 270"/>
            <p:cNvSpPr>
              <a:spLocks noChangeArrowheads="1"/>
            </p:cNvSpPr>
            <p:nvPr/>
          </p:nvSpPr>
          <p:spPr bwMode="auto">
            <a:xfrm>
              <a:off x="5658210" y="1955166"/>
              <a:ext cx="346705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1.6.1 Service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Rectangle 271"/>
            <p:cNvSpPr>
              <a:spLocks noChangeArrowheads="1"/>
            </p:cNvSpPr>
            <p:nvPr/>
          </p:nvSpPr>
          <p:spPr bwMode="auto">
            <a:xfrm>
              <a:off x="5656940" y="2153286"/>
              <a:ext cx="333916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1.6.2 Facility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Rectangle 272"/>
            <p:cNvSpPr>
              <a:spLocks noChangeArrowheads="1"/>
            </p:cNvSpPr>
            <p:nvPr/>
          </p:nvSpPr>
          <p:spPr bwMode="auto">
            <a:xfrm>
              <a:off x="5656940" y="2352039"/>
              <a:ext cx="409225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1.6.3 Feedback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Rectangle 273"/>
            <p:cNvSpPr>
              <a:spLocks noChangeArrowheads="1"/>
            </p:cNvSpPr>
            <p:nvPr/>
          </p:nvSpPr>
          <p:spPr bwMode="auto">
            <a:xfrm>
              <a:off x="5061993" y="3542665"/>
              <a:ext cx="709039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1.5.1 Development Testing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Rectangle 274"/>
            <p:cNvSpPr>
              <a:spLocks noChangeArrowheads="1"/>
            </p:cNvSpPr>
            <p:nvPr/>
          </p:nvSpPr>
          <p:spPr bwMode="auto">
            <a:xfrm>
              <a:off x="5063263" y="3741420"/>
              <a:ext cx="666412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1.5.2 Operational Testing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Rectangle 275"/>
            <p:cNvSpPr>
              <a:spLocks noChangeArrowheads="1"/>
            </p:cNvSpPr>
            <p:nvPr/>
          </p:nvSpPr>
          <p:spPr bwMode="auto">
            <a:xfrm>
              <a:off x="1627671" y="2995295"/>
              <a:ext cx="1091565" cy="298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77" name="Rectangle 276"/>
            <p:cNvSpPr>
              <a:spLocks noChangeArrowheads="1"/>
            </p:cNvSpPr>
            <p:nvPr/>
          </p:nvSpPr>
          <p:spPr bwMode="auto">
            <a:xfrm>
              <a:off x="1627671" y="2995295"/>
              <a:ext cx="1091565" cy="298450"/>
            </a:xfrm>
            <a:prstGeom prst="rect">
              <a:avLst/>
            </a:prstGeom>
            <a:noFill/>
            <a:ln w="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78" name="Rectangle 277"/>
            <p:cNvSpPr>
              <a:spLocks noChangeArrowheads="1"/>
            </p:cNvSpPr>
            <p:nvPr/>
          </p:nvSpPr>
          <p:spPr bwMode="auto">
            <a:xfrm>
              <a:off x="1964068" y="3047364"/>
              <a:ext cx="284184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1.2 Project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Rectangle 278"/>
            <p:cNvSpPr>
              <a:spLocks noChangeArrowheads="1"/>
            </p:cNvSpPr>
            <p:nvPr/>
          </p:nvSpPr>
          <p:spPr bwMode="auto">
            <a:xfrm>
              <a:off x="1698024" y="3145790"/>
              <a:ext cx="647939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Management &amp; Planning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Rectangle 279"/>
            <p:cNvSpPr>
              <a:spLocks noChangeArrowheads="1"/>
            </p:cNvSpPr>
            <p:nvPr/>
          </p:nvSpPr>
          <p:spPr bwMode="auto">
            <a:xfrm>
              <a:off x="4701706" y="2995295"/>
              <a:ext cx="990600" cy="298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81" name="Rectangle 280"/>
            <p:cNvSpPr>
              <a:spLocks noChangeArrowheads="1"/>
            </p:cNvSpPr>
            <p:nvPr/>
          </p:nvSpPr>
          <p:spPr bwMode="auto">
            <a:xfrm>
              <a:off x="4701706" y="2995295"/>
              <a:ext cx="990600" cy="298450"/>
            </a:xfrm>
            <a:prstGeom prst="rect">
              <a:avLst/>
            </a:prstGeom>
            <a:noFill/>
            <a:ln w="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82" name="Rectangle 281"/>
            <p:cNvSpPr>
              <a:spLocks noChangeArrowheads="1"/>
            </p:cNvSpPr>
            <p:nvPr/>
          </p:nvSpPr>
          <p:spPr bwMode="auto">
            <a:xfrm>
              <a:off x="4986434" y="3096895"/>
              <a:ext cx="294131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1.5 Testing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Rectangle 282"/>
            <p:cNvSpPr>
              <a:spLocks noChangeArrowheads="1"/>
            </p:cNvSpPr>
            <p:nvPr/>
          </p:nvSpPr>
          <p:spPr bwMode="auto">
            <a:xfrm>
              <a:off x="2832044" y="2748915"/>
              <a:ext cx="643677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1.3.5 System Navigation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Rectangle 283"/>
            <p:cNvSpPr>
              <a:spLocks noChangeArrowheads="1"/>
            </p:cNvSpPr>
            <p:nvPr/>
          </p:nvSpPr>
          <p:spPr bwMode="auto">
            <a:xfrm>
              <a:off x="3809531" y="1407160"/>
              <a:ext cx="990600" cy="298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85" name="Rectangle 284"/>
            <p:cNvSpPr>
              <a:spLocks noChangeArrowheads="1"/>
            </p:cNvSpPr>
            <p:nvPr/>
          </p:nvSpPr>
          <p:spPr bwMode="auto">
            <a:xfrm>
              <a:off x="3809531" y="1407160"/>
              <a:ext cx="990600" cy="298450"/>
            </a:xfrm>
            <a:prstGeom prst="rect">
              <a:avLst/>
            </a:prstGeom>
            <a:noFill/>
            <a:ln w="8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endParaRPr lang="en-US" sz="1350"/>
            </a:p>
          </p:txBody>
        </p:sp>
        <p:sp>
          <p:nvSpPr>
            <p:cNvPr id="286" name="Rectangle 285"/>
            <p:cNvSpPr>
              <a:spLocks noChangeArrowheads="1"/>
            </p:cNvSpPr>
            <p:nvPr/>
          </p:nvSpPr>
          <p:spPr bwMode="auto">
            <a:xfrm>
              <a:off x="4094328" y="1508760"/>
              <a:ext cx="285605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1.4 Coding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7" name="Line 85"/>
            <p:cNvCxnSpPr/>
            <p:nvPr/>
          </p:nvCxnSpPr>
          <p:spPr bwMode="auto">
            <a:xfrm>
              <a:off x="3907956" y="1755140"/>
              <a:ext cx="0" cy="24765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" name="Line 86"/>
            <p:cNvCxnSpPr/>
            <p:nvPr/>
          </p:nvCxnSpPr>
          <p:spPr bwMode="auto">
            <a:xfrm>
              <a:off x="3907956" y="2002790"/>
              <a:ext cx="198755" cy="0"/>
            </a:xfrm>
            <a:prstGeom prst="line">
              <a:avLst/>
            </a:prstGeom>
            <a:noFill/>
            <a:ln w="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9" name="Rectangle 288"/>
            <p:cNvSpPr>
              <a:spLocks noChangeArrowheads="1"/>
            </p:cNvSpPr>
            <p:nvPr/>
          </p:nvSpPr>
          <p:spPr bwMode="auto">
            <a:xfrm>
              <a:off x="4169887" y="1955800"/>
              <a:ext cx="656464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1.4.1 Code Construction 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Rectangle 289"/>
            <p:cNvSpPr>
              <a:spLocks noChangeArrowheads="1"/>
            </p:cNvSpPr>
            <p:nvPr/>
          </p:nvSpPr>
          <p:spPr bwMode="auto">
            <a:xfrm>
              <a:off x="4317830" y="2054860"/>
              <a:ext cx="359493" cy="11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IN" sz="525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and Review</a:t>
              </a:r>
              <a:endParaRPr lang="en-US" sz="825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36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Profile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Gateway Corp, a privately held global enterprise, is headquartered in India and The Netherlands. </a:t>
            </a:r>
            <a:endParaRPr lang="en-US" sz="2400" dirty="0" smtClean="0"/>
          </a:p>
          <a:p>
            <a:r>
              <a:rPr lang="en-US" sz="2400" dirty="0"/>
              <a:t>The Gateway Corp is the principal holding company and promoter of all Gateway Group Companies, comprising of 20 independent operating companies across 16 countries.</a:t>
            </a:r>
          </a:p>
          <a:p>
            <a:r>
              <a:rPr lang="en-US" sz="2400" dirty="0"/>
              <a:t>Our Vision 2023 is built on this foundation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 aggressive strategy for organic and inorganic growth entails – development of disruptive solutions, strategic initiatives &amp; partnership and new markets penetration.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u="heavy" dirty="0"/>
              <a:t>GANTT CHART</a:t>
            </a:r>
            <a:r>
              <a:rPr lang="en-US" sz="3200" u="heavy" dirty="0"/>
              <a:t/>
            </a:r>
            <a:br>
              <a:rPr lang="en-US" sz="3200" u="heavy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Gantt chart, commonly used in project management, is one of the most popular and useful ways of showing activities (tasks or events) displayed against time.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the left of the chart is a list of the activities and along the top is a suitable time scale.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activity is represented by a bar; the position and length of the bar reflects the start date, duration and end date of the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65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4718" t="27595" r="20563" b="20925"/>
          <a:stretch/>
        </p:blipFill>
        <p:spPr>
          <a:xfrm>
            <a:off x="978796" y="656823"/>
            <a:ext cx="9633396" cy="53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0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505511"/>
              </p:ext>
            </p:extLst>
          </p:nvPr>
        </p:nvGraphicFramePr>
        <p:xfrm>
          <a:off x="1736036" y="516835"/>
          <a:ext cx="9528312" cy="608274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598193"/>
                <a:gridCol w="2075815"/>
                <a:gridCol w="1924263"/>
                <a:gridCol w="1920818"/>
                <a:gridCol w="2009223"/>
              </a:tblGrid>
              <a:tr h="809806">
                <a:tc>
                  <a:txBody>
                    <a:bodyPr/>
                    <a:lstStyle/>
                    <a:p>
                      <a:pPr marL="335280" marR="3295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8509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TASK NAME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75590" marR="0" algn="l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START</a:t>
                      </a:r>
                    </a:p>
                    <a:p>
                      <a:pPr marL="318135" marR="0" algn="l">
                        <a:lnSpc>
                          <a:spcPts val="1375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7335" marR="0" algn="l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FINISH</a:t>
                      </a:r>
                    </a:p>
                    <a:p>
                      <a:pPr marL="317500" marR="0" algn="l">
                        <a:lnSpc>
                          <a:spcPts val="1375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5095" marR="1244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DURATION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09806">
                <a:tc>
                  <a:txBody>
                    <a:bodyPr/>
                    <a:lstStyle/>
                    <a:p>
                      <a:pPr marL="5715" marR="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8318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Feasibility</a:t>
                      </a:r>
                      <a:endParaRPr lang="en-US" sz="1100" dirty="0">
                        <a:effectLst/>
                      </a:endParaRPr>
                    </a:p>
                    <a:p>
                      <a:pPr marL="90170" marR="84455" algn="ctr">
                        <a:lnSpc>
                          <a:spcPts val="1375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study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764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27/01/2020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637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01/02/2020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5095" marR="12319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 week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26964">
                <a:tc>
                  <a:txBody>
                    <a:bodyPr/>
                    <a:lstStyle/>
                    <a:p>
                      <a:pPr marL="5715" marR="0" algn="ctr">
                        <a:lnSpc>
                          <a:spcPts val="1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1605" marR="132080" indent="-635" algn="ctr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Requirement Gathering and Analysis on gathered</a:t>
                      </a:r>
                      <a:endParaRPr lang="en-US" sz="1100" dirty="0">
                        <a:effectLst/>
                      </a:endParaRPr>
                    </a:p>
                    <a:p>
                      <a:pPr marL="90170" marR="8445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requirements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7640" algn="ctr">
                        <a:lnSpc>
                          <a:spcPts val="1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03/02/2020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6370" algn="ctr">
                        <a:lnSpc>
                          <a:spcPts val="1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15/02/2020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5095" marR="124460" algn="ctr">
                        <a:lnSpc>
                          <a:spcPts val="1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 weeks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6372">
                <a:tc>
                  <a:txBody>
                    <a:bodyPr/>
                    <a:lstStyle/>
                    <a:p>
                      <a:pPr marL="5715" marR="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8445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Designing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764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17/02/2020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637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29/02/2020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5095" marR="1244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 weeks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3435">
                <a:tc>
                  <a:txBody>
                    <a:bodyPr/>
                    <a:lstStyle/>
                    <a:p>
                      <a:pPr marL="5715" marR="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8318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Core Coding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764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02/03/2020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637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14/03/2020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5095" marR="1244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 weeks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5393">
                <a:tc>
                  <a:txBody>
                    <a:bodyPr/>
                    <a:lstStyle/>
                    <a:p>
                      <a:pPr marL="5715" marR="0" algn="ctr">
                        <a:lnSpc>
                          <a:spcPts val="1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82550" algn="ctr">
                        <a:lnSpc>
                          <a:spcPts val="1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Coding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7640" algn="ctr">
                        <a:lnSpc>
                          <a:spcPts val="1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16/03/2020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6370" algn="ctr">
                        <a:lnSpc>
                          <a:spcPts val="1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28/03/2020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5095" marR="124460" algn="ctr">
                        <a:lnSpc>
                          <a:spcPts val="1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 weeks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5579">
                <a:tc>
                  <a:txBody>
                    <a:bodyPr/>
                    <a:lstStyle/>
                    <a:p>
                      <a:pPr marL="5715" marR="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535" marR="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Testing and</a:t>
                      </a:r>
                      <a:endParaRPr lang="en-US" sz="1100" dirty="0">
                        <a:effectLst/>
                      </a:endParaRPr>
                    </a:p>
                    <a:p>
                      <a:pPr marL="181610" marR="0" algn="ctr">
                        <a:lnSpc>
                          <a:spcPts val="1375"/>
                        </a:lnSpc>
                        <a:spcBef>
                          <a:spcPts val="69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Maintenance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764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30/03/2020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637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13/04/2020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5095" marR="12319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 week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5393">
                <a:tc>
                  <a:txBody>
                    <a:bodyPr/>
                    <a:lstStyle/>
                    <a:p>
                      <a:pPr marL="5715" marR="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8572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Documentation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764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13/04/2020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9545" marR="16637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20/04/2020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5095" marR="12319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 week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530167" y="2030413"/>
            <a:ext cx="205724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Diagrams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Unified Modelling  Language is standard visual modelling language intended to be used for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, business and similar processes.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Analysis, design and implementation of software-based system.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UML can be applied to diverse application domains(e.g. banking, finance, internet, aerospace, healthcare, etc.)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with all major object and component software development methods and for various implementation.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3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867" y="26704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err="1" smtClean="0"/>
              <a:t>Usecase</a:t>
            </a:r>
            <a:r>
              <a:rPr lang="en-US" sz="3200" b="1" u="sng" dirty="0" smtClean="0"/>
              <a:t> Diagram</a:t>
            </a: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300710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5.jpe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43967" y="283335"/>
            <a:ext cx="7598535" cy="6452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276" y="1030310"/>
            <a:ext cx="181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Admin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49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6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2300" y="109470"/>
            <a:ext cx="7778838" cy="6748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730" y="785611"/>
            <a:ext cx="296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Registered User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014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0947" y="96324"/>
            <a:ext cx="5718219" cy="66586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397" y="1159099"/>
            <a:ext cx="2562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Guest(Visitor)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85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020" y="2966658"/>
            <a:ext cx="10515600" cy="1325563"/>
          </a:xfrm>
        </p:spPr>
        <p:txBody>
          <a:bodyPr/>
          <a:lstStyle/>
          <a:p>
            <a:pPr algn="ctr"/>
            <a:r>
              <a:rPr lang="en-US" sz="3200" b="1" u="heavy" dirty="0"/>
              <a:t>Activity Diagram</a:t>
            </a:r>
            <a:r>
              <a:rPr lang="en-US" u="heavy" dirty="0"/>
              <a:t/>
            </a:r>
            <a:br>
              <a:rPr lang="en-US" u="heavy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8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374265" y="0"/>
            <a:ext cx="8706118" cy="67549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307" y="515155"/>
            <a:ext cx="181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Admin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335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647062"/>
              </p:ext>
            </p:extLst>
          </p:nvPr>
        </p:nvGraphicFramePr>
        <p:xfrm>
          <a:off x="1184856" y="746976"/>
          <a:ext cx="9749306" cy="5306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4259"/>
                <a:gridCol w="7225047"/>
              </a:tblGrid>
              <a:tr h="490408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Company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The Gateway Group of Companies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7818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Company Address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FF"/>
                          </a:highlight>
                        </a:rPr>
                        <a:t>B/81, Corporate House, Judges </a:t>
                      </a:r>
                      <a:r>
                        <a:rPr lang="en-US" sz="1200" dirty="0" err="1">
                          <a:effectLst/>
                          <a:highlight>
                            <a:srgbClr val="FFFFFF"/>
                          </a:highlight>
                        </a:rPr>
                        <a:t>Bunglow</a:t>
                      </a:r>
                      <a:r>
                        <a:rPr lang="en-US" sz="1200" dirty="0">
                          <a:effectLst/>
                          <a:highlight>
                            <a:srgbClr val="FFFFFF"/>
                          </a:highlight>
                        </a:rPr>
                        <a:t> Road, </a:t>
                      </a:r>
                      <a:r>
                        <a:rPr lang="en-US" sz="1200" dirty="0" err="1">
                          <a:effectLst/>
                          <a:highlight>
                            <a:srgbClr val="FFFFFF"/>
                          </a:highlight>
                        </a:rPr>
                        <a:t>Bodakdev</a:t>
                      </a:r>
                      <a:r>
                        <a:rPr lang="en-US" sz="1200" dirty="0">
                          <a:effectLst/>
                          <a:highlight>
                            <a:srgbClr val="FFFFFF"/>
                          </a:highlight>
                        </a:rPr>
                        <a:t>, Ahmedabad, Gujarat 380054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2603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Company Established	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</a:rPr>
                        <a:t>1997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2603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Contact Person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</a:rPr>
                        <a:t>Vandita Dhariya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2603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Contact 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FF"/>
                          </a:highlight>
                        </a:rPr>
                        <a:t>8527221753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2603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Website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highlight>
                            <a:srgbClr val="FFFFFF"/>
                          </a:highlight>
                          <a:hlinkClick r:id="rId2"/>
                        </a:rPr>
                        <a:t>https://thegatewaycorp.com/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458">
                <a:tc>
                  <a:txBody>
                    <a:bodyPr/>
                    <a:lstStyle/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Services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FF"/>
                          </a:highlight>
                        </a:rPr>
                        <a:t>Solution Consulting</a:t>
                      </a:r>
                      <a:endParaRPr lang="en-US" sz="1100" dirty="0">
                        <a:effectLst/>
                      </a:endParaRPr>
                    </a:p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FF"/>
                          </a:highlight>
                        </a:rPr>
                        <a:t>Digital Transformation</a:t>
                      </a:r>
                      <a:endParaRPr lang="en-US" sz="1100" dirty="0">
                        <a:effectLst/>
                      </a:endParaRPr>
                    </a:p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FF"/>
                          </a:highlight>
                        </a:rPr>
                        <a:t>IT Services</a:t>
                      </a:r>
                      <a:endParaRPr lang="en-US" sz="1100" dirty="0">
                        <a:effectLst/>
                      </a:endParaRPr>
                    </a:p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FF"/>
                          </a:highlight>
                        </a:rPr>
                        <a:t>Products &amp; Platforms</a:t>
                      </a:r>
                      <a:endParaRPr lang="en-US" sz="1100" dirty="0">
                        <a:effectLst/>
                      </a:endParaRPr>
                    </a:p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9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146998" y="115910"/>
            <a:ext cx="7044743" cy="6651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944" y="798490"/>
            <a:ext cx="2962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Registered User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987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0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937161" y="502276"/>
            <a:ext cx="5267458" cy="619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397" y="1159099"/>
            <a:ext cx="2562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Visitor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8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11" y="2541655"/>
            <a:ext cx="10515600" cy="1325563"/>
          </a:xfrm>
        </p:spPr>
        <p:txBody>
          <a:bodyPr/>
          <a:lstStyle/>
          <a:p>
            <a:pPr algn="ctr"/>
            <a:r>
              <a:rPr lang="en-US" sz="3600" b="1" u="heavy" dirty="0"/>
              <a:t>Sequence </a:t>
            </a:r>
            <a:r>
              <a:rPr lang="en-US" sz="3600" b="1" u="heavy" dirty="0" smtClean="0"/>
              <a:t>Diagram</a:t>
            </a:r>
            <a:r>
              <a:rPr lang="en-US" u="heavy" dirty="0"/>
              <a:t/>
            </a:r>
            <a:br>
              <a:rPr lang="en-US" u="heavy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6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6975" y="875764"/>
            <a:ext cx="2060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Admin</a:t>
            </a:r>
            <a:endParaRPr lang="en-US" sz="3200" dirty="0"/>
          </a:p>
        </p:txBody>
      </p:sp>
      <p:pic>
        <p:nvPicPr>
          <p:cNvPr id="7" name="image13.jpe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085966" y="154345"/>
            <a:ext cx="8801234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4.jpe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814637" y="66675"/>
            <a:ext cx="9098321" cy="6724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245" y="901521"/>
            <a:ext cx="1880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Registered User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093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5.jpe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116688" y="450760"/>
            <a:ext cx="8551572" cy="6168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731" y="1017431"/>
            <a:ext cx="181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Visitor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10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930" y="27090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u="heavy" dirty="0" err="1"/>
              <a:t>Systemflow</a:t>
            </a:r>
            <a:r>
              <a:rPr lang="en-US" sz="3200" b="1" u="heavy" dirty="0"/>
              <a:t> Diagram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612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367" t="9369" r="35775" b="15476"/>
          <a:stretch/>
        </p:blipFill>
        <p:spPr>
          <a:xfrm>
            <a:off x="2215167" y="953036"/>
            <a:ext cx="6078828" cy="51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54" t="14631" r="8414" b="32386"/>
          <a:stretch/>
        </p:blipFill>
        <p:spPr>
          <a:xfrm>
            <a:off x="579549" y="1004552"/>
            <a:ext cx="10586434" cy="36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510" r="1338" b="31071"/>
          <a:stretch/>
        </p:blipFill>
        <p:spPr>
          <a:xfrm>
            <a:off x="0" y="1841679"/>
            <a:ext cx="12028868" cy="359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System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/>
              <a:t>Current systems do not support return and replacement of products.</a:t>
            </a:r>
          </a:p>
          <a:p>
            <a:pPr lvl="0"/>
            <a:r>
              <a:rPr lang="en-US" sz="2400" dirty="0"/>
              <a:t>Current systems do not provide functionality to cancel pre-requested orders.</a:t>
            </a:r>
          </a:p>
          <a:p>
            <a:pPr lvl="0"/>
            <a:r>
              <a:rPr lang="en-US" sz="2400" dirty="0"/>
              <a:t>Current systems do not support payment gateway for product purchasement.</a:t>
            </a:r>
          </a:p>
          <a:p>
            <a:pPr lvl="0"/>
            <a:r>
              <a:rPr lang="en-US" sz="2400" dirty="0"/>
              <a:t>Current systems do not provide functionality to share product details to others.</a:t>
            </a:r>
          </a:p>
          <a:p>
            <a:pPr lvl="0"/>
            <a:r>
              <a:rPr lang="en-US" sz="2400" dirty="0"/>
              <a:t>Current systems do not provide user contact/complaint forum.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2" t="46570" r="21345" b="6438"/>
          <a:stretch/>
        </p:blipFill>
        <p:spPr>
          <a:xfrm>
            <a:off x="862886" y="1558345"/>
            <a:ext cx="9800821" cy="33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2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37" y="2773474"/>
            <a:ext cx="10515600" cy="1325563"/>
          </a:xfrm>
        </p:spPr>
        <p:txBody>
          <a:bodyPr/>
          <a:lstStyle/>
          <a:p>
            <a:pPr algn="ctr"/>
            <a:r>
              <a:rPr lang="en-US" b="1" u="heavy" dirty="0"/>
              <a:t>Data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3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4326" y="2778685"/>
            <a:ext cx="3830439" cy="1103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tbl_Role</a:t>
            </a:r>
            <a:endParaRPr lang="en-IN" sz="20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type of role Information.</a:t>
            </a: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48255"/>
              </p:ext>
            </p:extLst>
          </p:nvPr>
        </p:nvGraphicFramePr>
        <p:xfrm>
          <a:off x="5128591" y="2252871"/>
          <a:ext cx="6583371" cy="2544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8583"/>
                <a:gridCol w="1130507"/>
                <a:gridCol w="1102795"/>
                <a:gridCol w="1117716"/>
                <a:gridCol w="2143770"/>
              </a:tblGrid>
              <a:tr h="5884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Sr.no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Column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Constraints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6420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RoleId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Integer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role 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13138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RoleName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 represent the name of role.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828688" y="25500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5029" y="2639254"/>
            <a:ext cx="3172495" cy="1355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Name: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tbl_User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 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to store all users login and type Information.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6971" y="2377644"/>
            <a:ext cx="156255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						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742214"/>
              </p:ext>
            </p:extLst>
          </p:nvPr>
        </p:nvGraphicFramePr>
        <p:xfrm>
          <a:off x="4517499" y="1530551"/>
          <a:ext cx="7091406" cy="4026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4664"/>
                <a:gridCol w="1334853"/>
                <a:gridCol w="1427466"/>
                <a:gridCol w="1239944"/>
                <a:gridCol w="2484479"/>
              </a:tblGrid>
              <a:tr h="249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Sr.no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Column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Data types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Constraints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Description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52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UserId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user id.</a:t>
                      </a:r>
                      <a:endParaRPr lang="en-US" sz="110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52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RoleId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RoleId of user.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249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FirstName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FirstName.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52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r>
                        <a:rPr lang="en-IN" sz="1200" dirty="0" smtClean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LastName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Varchar(50)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Not Null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</a:t>
                      </a:r>
                      <a:r>
                        <a:rPr lang="en-IN" sz="1200" dirty="0" err="1">
                          <a:effectLst/>
                        </a:rPr>
                        <a:t>LastName</a:t>
                      </a:r>
                      <a:r>
                        <a:rPr lang="en-IN" sz="1200" dirty="0">
                          <a:effectLst/>
                        </a:rPr>
                        <a:t> Of the user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249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nvarchar(50)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email.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152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Address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nvarchar(MAX)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current address.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249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nvarchar(50)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password.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830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ContactNo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contact No. of user.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830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IsActive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Bit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User is active or not.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490453" y="2087047"/>
            <a:ext cx="146956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8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0862" y="2381337"/>
            <a:ext cx="3430074" cy="1845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tbl_Product_master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products.</a:t>
            </a: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83763"/>
              </p:ext>
            </p:extLst>
          </p:nvPr>
        </p:nvGraphicFramePr>
        <p:xfrm>
          <a:off x="4333462" y="1159405"/>
          <a:ext cx="7421216" cy="46450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0663"/>
                <a:gridCol w="1815821"/>
                <a:gridCol w="1169165"/>
                <a:gridCol w="1278382"/>
                <a:gridCol w="2137185"/>
              </a:tblGrid>
              <a:tr h="422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Sr.no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Column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Constraints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22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ProductId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product.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22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QuantityId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Quantity.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22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ProductName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name of product.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22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Price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Float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price of product.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22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Varchar(100)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detail of product.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22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Image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nvarchar(50)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Image of the product.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22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EnterBy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the user.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22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EnterDate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date and time of entered data.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22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UpdateBy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the user.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222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UpdateDate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Null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date and time of entered data.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300904" y="1423780"/>
            <a:ext cx="15086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59821" y="1549332"/>
            <a:ext cx="1582109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8868" y="2470358"/>
            <a:ext cx="2385391" cy="1684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tbl_Location_master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Location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97485"/>
              </p:ext>
            </p:extLst>
          </p:nvPr>
        </p:nvGraphicFramePr>
        <p:xfrm>
          <a:off x="3617842" y="887897"/>
          <a:ext cx="7553740" cy="52081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8889"/>
                <a:gridCol w="1848247"/>
                <a:gridCol w="1190044"/>
                <a:gridCol w="1301210"/>
                <a:gridCol w="2175350"/>
              </a:tblGrid>
              <a:tr h="2163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Sr.no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Column name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Data type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Constraints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Description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4326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LocationId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Int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Primary key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It’s represent the id of location.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4326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CountryId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Foreign Key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It’s represent the foreign key countryid 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4326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StateId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Foreign Key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It’s represent the foreign key stateid of location.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4326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CityId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effectLst/>
                        </a:rPr>
                        <a:t>Int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Foreign Key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It’s represent the foreign key cityid name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4326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Address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Varchar(200)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Not null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It’s represent the address.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5489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LandMark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Varchar(100)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Not Null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It’s represent the landmark of the location.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5489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Pincode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Bigint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Not Null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It’s represent the </a:t>
                      </a:r>
                      <a:r>
                        <a:rPr lang="en-IN" sz="1100" dirty="0" err="1">
                          <a:effectLst/>
                        </a:rPr>
                        <a:t>pincode</a:t>
                      </a:r>
                      <a:r>
                        <a:rPr lang="en-IN" sz="1100" dirty="0">
                          <a:effectLst/>
                        </a:rPr>
                        <a:t> of the location 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4326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EnterBy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Null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It’s represent the id of the user.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4326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EnterDate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DateTime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Null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It’s represent the date and time of entered data.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4326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UpdateBy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Null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It’s represent the id of the user.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4326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UpdateDate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DateTime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Null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It’s represent the date and time of entered data.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171242" y="1613590"/>
            <a:ext cx="1662663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9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542317"/>
              </p:ext>
            </p:extLst>
          </p:nvPr>
        </p:nvGraphicFramePr>
        <p:xfrm>
          <a:off x="3384282" y="2612861"/>
          <a:ext cx="8128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566"/>
                <a:gridCol w="1532586"/>
                <a:gridCol w="1635617"/>
                <a:gridCol w="1455313"/>
                <a:gridCol w="2406918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Sr.no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Column name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Data type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Constraints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Description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CountryId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Its represent</a:t>
                      </a:r>
                      <a:r>
                        <a:rPr lang="en-US" baseline="0" dirty="0" smtClean="0"/>
                        <a:t> the country id 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CountryName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Varchar(50)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Its represent the name of country.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0761" y="2579297"/>
            <a:ext cx="2508951" cy="1684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tbl_Location</a:t>
            </a: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Country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0761" y="2579297"/>
            <a:ext cx="2508951" cy="1684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tbl_Location</a:t>
            </a: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Location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529704"/>
              </p:ext>
            </p:extLst>
          </p:nvPr>
        </p:nvGraphicFramePr>
        <p:xfrm>
          <a:off x="2959712" y="2347500"/>
          <a:ext cx="8360820" cy="2148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739"/>
                <a:gridCol w="1648495"/>
                <a:gridCol w="1596981"/>
                <a:gridCol w="1378039"/>
                <a:gridCol w="2704566"/>
              </a:tblGrid>
              <a:tr h="2105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Sr.no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Column name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Data type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Constraints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Description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43522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StateId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Its represent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Stateid</a:t>
                      </a:r>
                      <a:r>
                        <a:rPr lang="en-US" baseline="0" dirty="0" smtClean="0"/>
                        <a:t> .</a:t>
                      </a:r>
                      <a:endParaRPr lang="en-US" dirty="0"/>
                    </a:p>
                  </a:txBody>
                  <a:tcPr/>
                </a:tc>
              </a:tr>
              <a:tr h="75120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StateName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Varchar(50)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Its represent the name of state.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75120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CountryId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</a:t>
                      </a:r>
                      <a:r>
                        <a:rPr lang="en-US" baseline="0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Its represent</a:t>
                      </a:r>
                      <a:r>
                        <a:rPr lang="en-US" baseline="0" dirty="0" smtClean="0"/>
                        <a:t> the country id 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4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246" y="2746722"/>
            <a:ext cx="2508951" cy="1684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tbl_Location</a:t>
            </a: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City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Location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906781"/>
              </p:ext>
            </p:extLst>
          </p:nvPr>
        </p:nvGraphicFramePr>
        <p:xfrm>
          <a:off x="3139583" y="1775734"/>
          <a:ext cx="8128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Sr.no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Column name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Data type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Constraints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Description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CityId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Its represent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Stateid</a:t>
                      </a:r>
                      <a:r>
                        <a:rPr lang="en-US" baseline="0" dirty="0" smtClean="0"/>
                        <a:t> 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CityName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Varchar(50)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Its represent the name of state.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CountryId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</a:t>
                      </a:r>
                      <a:r>
                        <a:rPr lang="en-US" baseline="0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Its represent</a:t>
                      </a:r>
                      <a:r>
                        <a:rPr lang="en-US" baseline="0" dirty="0" smtClean="0"/>
                        <a:t> the country id 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StateId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</a:t>
                      </a:r>
                    </a:p>
                    <a:p>
                      <a:r>
                        <a:rPr lang="en-US" baseline="0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Its represent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Stateid</a:t>
                      </a:r>
                      <a:r>
                        <a:rPr lang="en-US" baseline="0" dirty="0" smtClean="0"/>
                        <a:t> 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7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739" y="2696723"/>
            <a:ext cx="3082343" cy="1433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tbl_Category_master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category.</a:t>
            </a: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59466"/>
              </p:ext>
            </p:extLst>
          </p:nvPr>
        </p:nvGraphicFramePr>
        <p:xfrm>
          <a:off x="3653803" y="1895062"/>
          <a:ext cx="7372006" cy="31805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3895"/>
                <a:gridCol w="1803780"/>
                <a:gridCol w="1161413"/>
                <a:gridCol w="1269905"/>
                <a:gridCol w="2123013"/>
              </a:tblGrid>
              <a:tr h="3180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Sr.no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Column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Constraints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80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CategoryId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Category.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6361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CategoryName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name of category.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80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EnterBy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the user.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6361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EnterDate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date and time of entered data.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80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UpdateBy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the user.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6361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UpdateDate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date and time of entered data.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53803" y="2344600"/>
            <a:ext cx="149859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6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System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There are only few web portals available which provides functionality as our web application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One of the best advantage of our portal is product purchasement security, manually verified buyers &amp; sellers and 100% secured buyer’s &amp; seller’s information (Like order details, personal details, user’s cart details etc.).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042" y="2748240"/>
            <a:ext cx="3558862" cy="111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tbl_Event_master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Event.</a:t>
            </a: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68447"/>
              </p:ext>
            </p:extLst>
          </p:nvPr>
        </p:nvGraphicFramePr>
        <p:xfrm>
          <a:off x="3837904" y="875767"/>
          <a:ext cx="7186411" cy="52625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370"/>
                <a:gridCol w="1758368"/>
                <a:gridCol w="1132174"/>
                <a:gridCol w="1237935"/>
                <a:gridCol w="2069564"/>
              </a:tblGrid>
              <a:tr h="2024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Sr.no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Column 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Data type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Constraints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Description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404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EventId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Primary key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It’s represent the id of Event.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404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EventName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Varchar(50)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Not 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It’s represent the event name.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404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CountryId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Not 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It’s represent the foreign key country id.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404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StateId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Not 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It’s represent the Foreign key state id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404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City Id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Not 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It’s represent the Foreign key city id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404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65480" algn="ctr"/>
                        </a:tabLst>
                      </a:pPr>
                      <a:r>
                        <a:rPr lang="en-IN" sz="1000">
                          <a:effectLst/>
                        </a:rPr>
                        <a:t>StartDate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Datetime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Not 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It’s represent the starting date of Event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404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EndDate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DateTime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Not 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It’s represent the end date and time of event.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6072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Description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Varchar(100)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It’s represent the additional details about event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404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EnterBy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It’s represent the id of the user.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404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EnterDate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DateTime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It’s represent the date and time of entered data.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404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UpdateBy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It’s represent the id of the user.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  <a:tr h="4048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UpdateDate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DateTime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>
                          <a:effectLst/>
                        </a:rPr>
                        <a:t>Null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dirty="0">
                          <a:effectLst/>
                        </a:rPr>
                        <a:t>It’s represent the date and time of entered data.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646" marR="5864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55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405" y="2806120"/>
            <a:ext cx="3674772" cy="1433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tbl_ProductCategory_Map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product &amp; category mapping  Information.</a:t>
            </a: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3051"/>
              </p:ext>
            </p:extLst>
          </p:nvPr>
        </p:nvGraphicFramePr>
        <p:xfrm>
          <a:off x="4056844" y="2009105"/>
          <a:ext cx="7083381" cy="29363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8492"/>
                <a:gridCol w="1549253"/>
                <a:gridCol w="1109099"/>
                <a:gridCol w="1169705"/>
                <a:gridCol w="2156832"/>
              </a:tblGrid>
              <a:tr h="454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Sr.no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Column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Constraints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9925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ProductCategoryId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this table.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962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ProductId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 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product.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9925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CategoryId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 represent the foreign key of category.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0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042" y="2664451"/>
            <a:ext cx="3275527" cy="172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tbl_ProductLocation_Map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product &amp; location mapping  Information.</a:t>
            </a: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548277"/>
              </p:ext>
            </p:extLst>
          </p:nvPr>
        </p:nvGraphicFramePr>
        <p:xfrm>
          <a:off x="3869497" y="2544418"/>
          <a:ext cx="7447860" cy="21733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2185"/>
                <a:gridCol w="1595515"/>
                <a:gridCol w="1173337"/>
                <a:gridCol w="1233875"/>
                <a:gridCol w="2282948"/>
              </a:tblGrid>
              <a:tr h="4051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Sr.no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Column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Constraints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420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ProductLocationId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this table.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420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ProductId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 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product.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8840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LocationId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 represent the foreign key of location.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69496" y="2794139"/>
            <a:ext cx="1529400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9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558" y="2893545"/>
            <a:ext cx="3455831" cy="177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tbl_Order_Detail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Order of product.</a:t>
            </a: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49566"/>
              </p:ext>
            </p:extLst>
          </p:nvPr>
        </p:nvGraphicFramePr>
        <p:xfrm>
          <a:off x="3786388" y="1258958"/>
          <a:ext cx="7517715" cy="4564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934"/>
                <a:gridCol w="1839433"/>
                <a:gridCol w="1184368"/>
                <a:gridCol w="1295005"/>
                <a:gridCol w="2164975"/>
              </a:tblGrid>
              <a:tr h="2026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Sr.no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Column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Data type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Constraints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3904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OrderId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Int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order.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3904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ProductId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Int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Foreign Key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</a:t>
                      </a:r>
                      <a:r>
                        <a:rPr lang="en-IN" sz="1200" dirty="0" err="1">
                          <a:effectLst/>
                        </a:rPr>
                        <a:t>productId</a:t>
                      </a:r>
                      <a:r>
                        <a:rPr lang="en-IN" sz="1200" dirty="0">
                          <a:effectLst/>
                        </a:rPr>
                        <a:t>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2026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UserId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Int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Foreign Key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user Id.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4052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Quantity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quantity of the product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3904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Amount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Float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amount 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4954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OrderStatus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Bit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status of order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4954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OrderDate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date and time of order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3904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EnterBy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the user.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4052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EnterDate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date and time of entered data.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3904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UpdateBy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id of the user.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4052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UpdateDate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DateTime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Null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date and time of entered data.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786670" y="1415429"/>
            <a:ext cx="158600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7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501029"/>
              </p:ext>
            </p:extLst>
          </p:nvPr>
        </p:nvGraphicFramePr>
        <p:xfrm>
          <a:off x="2073498" y="115909"/>
          <a:ext cx="10019763" cy="6606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595"/>
                <a:gridCol w="2254446"/>
                <a:gridCol w="1714649"/>
                <a:gridCol w="1905167"/>
                <a:gridCol w="3379906"/>
              </a:tblGrid>
              <a:tr h="298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Sr.no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Column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Data type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Constraints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60839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CartId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Primary Key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primary key not null .</a:t>
                      </a:r>
                      <a:endParaRPr lang="en-US" sz="1200" dirty="0"/>
                    </a:p>
                  </a:txBody>
                  <a:tcPr/>
                </a:tc>
              </a:tr>
              <a:tr h="298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ProductId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Int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Foreign Key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</a:t>
                      </a:r>
                      <a:r>
                        <a:rPr lang="en-IN" sz="1200" dirty="0" err="1">
                          <a:effectLst/>
                        </a:rPr>
                        <a:t>productId</a:t>
                      </a:r>
                      <a:r>
                        <a:rPr lang="en-IN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57411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ProductName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Varchar(100)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product name .</a:t>
                      </a:r>
                      <a:endParaRPr lang="en-US" sz="1200" dirty="0"/>
                    </a:p>
                  </a:txBody>
                  <a:tcPr/>
                </a:tc>
              </a:tr>
              <a:tr h="3476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ProductCategory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Varchar(100)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product name</a:t>
                      </a:r>
                      <a:endParaRPr lang="en-US" sz="1200" dirty="0"/>
                    </a:p>
                  </a:txBody>
                  <a:tcPr/>
                </a:tc>
              </a:tr>
              <a:tr h="60839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ProductDescription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Nvarchar</a:t>
                      </a:r>
                      <a:r>
                        <a:rPr lang="en-US" sz="1200" dirty="0" smtClean="0"/>
                        <a:t>(max)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</a:t>
                      </a:r>
                      <a:r>
                        <a:rPr lang="en-US" sz="1200" baseline="0" dirty="0" smtClean="0"/>
                        <a:t> the product description .</a:t>
                      </a:r>
                      <a:endParaRPr lang="en-US" sz="1200" dirty="0"/>
                    </a:p>
                  </a:txBody>
                  <a:tcPr/>
                </a:tc>
              </a:tr>
              <a:tr h="57411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ProductImage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Nvarchar</a:t>
                      </a:r>
                      <a:r>
                        <a:rPr lang="en-US" sz="1200" dirty="0" smtClean="0"/>
                        <a:t>(100)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image of product.</a:t>
                      </a:r>
                      <a:endParaRPr lang="en-US" sz="1200" dirty="0"/>
                    </a:p>
                  </a:txBody>
                  <a:tcPr/>
                </a:tc>
              </a:tr>
              <a:tr h="3476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ProductPrice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Bigint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Product Price</a:t>
                      </a:r>
                      <a:endParaRPr lang="en-US" sz="1200" dirty="0"/>
                    </a:p>
                  </a:txBody>
                  <a:tcPr/>
                </a:tc>
              </a:tr>
              <a:tr h="57411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TotalPrice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BigInt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total price of</a:t>
                      </a:r>
                      <a:r>
                        <a:rPr lang="en-US" sz="1200" baseline="0" dirty="0" smtClean="0"/>
                        <a:t> items</a:t>
                      </a:r>
                      <a:endParaRPr lang="en-US" sz="1200" dirty="0"/>
                    </a:p>
                  </a:txBody>
                  <a:tcPr/>
                </a:tc>
              </a:tr>
              <a:tr h="57411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AvlQuantity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</a:t>
                      </a:r>
                      <a:r>
                        <a:rPr lang="en-US" sz="1200" baseline="0" dirty="0" smtClean="0"/>
                        <a:t> the available quantity .</a:t>
                      </a:r>
                      <a:endParaRPr lang="en-US" sz="1200" dirty="0"/>
                    </a:p>
                  </a:txBody>
                  <a:tcPr/>
                </a:tc>
              </a:tr>
              <a:tr h="60839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AddQuantity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quantity that user add</a:t>
                      </a:r>
                      <a:endParaRPr lang="en-US" sz="1200" dirty="0"/>
                    </a:p>
                  </a:txBody>
                  <a:tcPr/>
                </a:tc>
              </a:tr>
              <a:tr h="298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EnterBy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id of the user.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298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EnterDate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DateTime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date and time of entered data.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298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UpdateBy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Null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id of the user.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298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UpdateDate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DateTime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Null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date and time of entered data.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24496" y="2216800"/>
            <a:ext cx="1949002" cy="2405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tbl_Cart_Details</a:t>
            </a:r>
            <a:endParaRPr lang="en-IN" sz="20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Order of product.</a:t>
            </a: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45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742698"/>
              </p:ext>
            </p:extLst>
          </p:nvPr>
        </p:nvGraphicFramePr>
        <p:xfrm>
          <a:off x="2459864" y="0"/>
          <a:ext cx="9732136" cy="6748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578"/>
                <a:gridCol w="1580164"/>
                <a:gridCol w="1538306"/>
                <a:gridCol w="1527841"/>
                <a:gridCol w="4517247"/>
              </a:tblGrid>
              <a:tr h="211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Sr.no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Column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Data type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Constraints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2531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PurchaseId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Primary Key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 primary</a:t>
                      </a:r>
                      <a:r>
                        <a:rPr lang="en-US" sz="1200" baseline="0" dirty="0" smtClean="0"/>
                        <a:t> key</a:t>
                      </a:r>
                      <a:endParaRPr lang="en-US" sz="1200" dirty="0"/>
                    </a:p>
                  </a:txBody>
                  <a:tcPr/>
                </a:tc>
              </a:tr>
              <a:tr h="2115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FirstName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Varchar(50)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FirstName.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642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 </a:t>
                      </a:r>
                      <a:r>
                        <a:rPr lang="en-IN" sz="1200" dirty="0" smtClean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LastName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Varchar(50)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Not Null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</a:t>
                      </a:r>
                      <a:r>
                        <a:rPr lang="en-IN" sz="1200" dirty="0" err="1">
                          <a:effectLst/>
                        </a:rPr>
                        <a:t>LastName</a:t>
                      </a:r>
                      <a:r>
                        <a:rPr lang="en-IN" sz="1200" dirty="0">
                          <a:effectLst/>
                        </a:rPr>
                        <a:t> Of the user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389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CountryId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Int</a:t>
                      </a:r>
                      <a:r>
                        <a:rPr lang="en-IN" sz="1200" dirty="0">
                          <a:effectLst/>
                        </a:rPr>
                        <a:t>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 Key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foreign key countryid 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3389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StateId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Int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 Key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foreign key stateid of location.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3389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CityId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Int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Foreign Key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foreign key cityid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211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Address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Varchar(200)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Not null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address.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3389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LandMark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Varchar(100)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Not Null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landmark of the location.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337" marR="63337" marT="0" marB="0"/>
                </a:tc>
              </a:tr>
              <a:tr h="26081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Email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Nvarchar</a:t>
                      </a:r>
                      <a:r>
                        <a:rPr lang="en-US" sz="1200" dirty="0" smtClean="0"/>
                        <a:t>(100)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</a:t>
                      </a:r>
                      <a:r>
                        <a:rPr lang="en-US" sz="1200" baseline="0" dirty="0" smtClean="0"/>
                        <a:t> email of user</a:t>
                      </a:r>
                      <a:endParaRPr lang="en-US" sz="1200" dirty="0"/>
                    </a:p>
                  </a:txBody>
                  <a:tcPr/>
                </a:tc>
              </a:tr>
              <a:tr h="26081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Phone number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Varchar(12)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phone number</a:t>
                      </a:r>
                      <a:endParaRPr lang="en-US" sz="1200" dirty="0"/>
                    </a:p>
                  </a:txBody>
                  <a:tcPr/>
                </a:tc>
              </a:tr>
              <a:tr h="211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ProductId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Int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Foreign Key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</a:t>
                      </a:r>
                      <a:r>
                        <a:rPr lang="en-IN" sz="1200" dirty="0" err="1">
                          <a:effectLst/>
                        </a:rPr>
                        <a:t>productId</a:t>
                      </a:r>
                      <a:r>
                        <a:rPr lang="en-IN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26081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ProductName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Varchar(100)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product name .</a:t>
                      </a:r>
                      <a:endParaRPr lang="en-US" sz="1200" dirty="0"/>
                    </a:p>
                  </a:txBody>
                  <a:tcPr/>
                </a:tc>
              </a:tr>
              <a:tr h="26081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ProductCategory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Varchar(100)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product name</a:t>
                      </a:r>
                      <a:endParaRPr lang="en-US" sz="1200" dirty="0"/>
                    </a:p>
                  </a:txBody>
                  <a:tcPr/>
                </a:tc>
              </a:tr>
              <a:tr h="3958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ProductDescription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Nvarchar</a:t>
                      </a:r>
                      <a:r>
                        <a:rPr lang="en-US" sz="1200" dirty="0" smtClean="0"/>
                        <a:t>(max)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</a:t>
                      </a:r>
                      <a:r>
                        <a:rPr lang="en-US" sz="1200" baseline="0" dirty="0" smtClean="0"/>
                        <a:t> the product description .</a:t>
                      </a:r>
                      <a:endParaRPr lang="en-US" sz="1200" dirty="0"/>
                    </a:p>
                  </a:txBody>
                  <a:tcPr/>
                </a:tc>
              </a:tr>
              <a:tr h="26081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ProductPrice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Bigint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Product Price</a:t>
                      </a:r>
                      <a:endParaRPr lang="en-US" sz="1200" dirty="0"/>
                    </a:p>
                  </a:txBody>
                  <a:tcPr/>
                </a:tc>
              </a:tr>
              <a:tr h="3958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TotalPrice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BigInt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total price of</a:t>
                      </a:r>
                      <a:r>
                        <a:rPr lang="en-US" sz="1200" baseline="0" dirty="0" smtClean="0"/>
                        <a:t> items</a:t>
                      </a:r>
                      <a:endParaRPr lang="en-US" sz="1200" dirty="0"/>
                    </a:p>
                  </a:txBody>
                  <a:tcPr/>
                </a:tc>
              </a:tr>
              <a:tr h="3958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AvlQuantity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</a:t>
                      </a:r>
                      <a:r>
                        <a:rPr lang="en-US" sz="1200" baseline="0" dirty="0" smtClean="0"/>
                        <a:t> the available quantity .</a:t>
                      </a:r>
                      <a:endParaRPr lang="en-US" sz="1200" dirty="0"/>
                    </a:p>
                  </a:txBody>
                  <a:tcPr/>
                </a:tc>
              </a:tr>
              <a:tr h="3958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AddQuantity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quantity that user add</a:t>
                      </a:r>
                      <a:endParaRPr lang="en-US" sz="1200" dirty="0"/>
                    </a:p>
                  </a:txBody>
                  <a:tcPr/>
                </a:tc>
              </a:tr>
              <a:tr h="218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EnterBy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id of the user.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3389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EnterDate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DateTime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date and time of entered data.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3958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Status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Nvarchar</a:t>
                      </a:r>
                      <a:r>
                        <a:rPr lang="en-US" sz="1200" dirty="0" smtClean="0"/>
                        <a:t>(50)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</a:t>
                      </a:r>
                      <a:r>
                        <a:rPr lang="en-US" sz="1200" baseline="0" dirty="0" smtClean="0"/>
                        <a:t> the status of the product. 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2216800"/>
            <a:ext cx="2459864" cy="210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tbl_Checkout_Details</a:t>
            </a:r>
            <a:endParaRPr lang="en-IN" sz="20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Order of product.</a:t>
            </a: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40124"/>
              </p:ext>
            </p:extLst>
          </p:nvPr>
        </p:nvGraphicFramePr>
        <p:xfrm>
          <a:off x="2794715" y="719666"/>
          <a:ext cx="9298548" cy="5384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7"/>
                <a:gridCol w="1748809"/>
                <a:gridCol w="1962079"/>
                <a:gridCol w="1620847"/>
                <a:gridCol w="3305676"/>
              </a:tblGrid>
              <a:tr h="4895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Sr.no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Column 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Data type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Constraints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81" marR="66081" marT="0" marB="0"/>
                </a:tc>
              </a:tr>
              <a:tr h="4895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InquiryId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Primary Key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event inquiry</a:t>
                      </a:r>
                      <a:r>
                        <a:rPr lang="en-US" sz="1200" baseline="0" dirty="0" smtClean="0"/>
                        <a:t> id.</a:t>
                      </a:r>
                      <a:endParaRPr lang="en-US" sz="1200" dirty="0"/>
                    </a:p>
                  </a:txBody>
                  <a:tcPr/>
                </a:tc>
              </a:tr>
              <a:tr h="4895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Varchar(50)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details of inquiry</a:t>
                      </a:r>
                      <a:endParaRPr lang="en-US" sz="1200" dirty="0"/>
                    </a:p>
                  </a:txBody>
                  <a:tcPr/>
                </a:tc>
              </a:tr>
              <a:tr h="4895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Inquiry Title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Varchar(50)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title of inquiry</a:t>
                      </a:r>
                      <a:r>
                        <a:rPr lang="en-US" sz="1200" baseline="0" dirty="0" smtClean="0"/>
                        <a:t>.</a:t>
                      </a:r>
                      <a:endParaRPr lang="en-US" sz="1200" dirty="0"/>
                    </a:p>
                  </a:txBody>
                  <a:tcPr/>
                </a:tc>
              </a:tr>
              <a:tr h="4895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Email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Nvarchar</a:t>
                      </a:r>
                      <a:r>
                        <a:rPr lang="en-US" sz="1200" dirty="0" smtClean="0"/>
                        <a:t>(50)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</a:t>
                      </a:r>
                      <a:r>
                        <a:rPr lang="en-US" sz="1200" baseline="0" dirty="0" smtClean="0"/>
                        <a:t> the email </a:t>
                      </a:r>
                      <a:endParaRPr lang="en-US" sz="1200" dirty="0"/>
                    </a:p>
                  </a:txBody>
                  <a:tcPr/>
                </a:tc>
              </a:tr>
              <a:tr h="4895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ContactNo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Varchar(12)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</a:t>
                      </a:r>
                      <a:r>
                        <a:rPr lang="en-US" sz="1200" baseline="0" dirty="0" smtClean="0"/>
                        <a:t> represent the contact number</a:t>
                      </a:r>
                      <a:endParaRPr lang="en-US" sz="1200" dirty="0"/>
                    </a:p>
                  </a:txBody>
                  <a:tcPr/>
                </a:tc>
              </a:tr>
              <a:tr h="4895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EventName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Varchar(50)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name of event</a:t>
                      </a:r>
                      <a:endParaRPr lang="en-US" sz="1200" dirty="0"/>
                    </a:p>
                  </a:txBody>
                  <a:tcPr/>
                </a:tc>
              </a:tr>
              <a:tr h="4895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StartDate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Datetime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</a:t>
                      </a:r>
                      <a:r>
                        <a:rPr lang="en-US" sz="1200" baseline="0" dirty="0" smtClean="0"/>
                        <a:t>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event start date</a:t>
                      </a:r>
                      <a:endParaRPr lang="en-US" sz="1200" dirty="0"/>
                    </a:p>
                  </a:txBody>
                  <a:tcPr/>
                </a:tc>
              </a:tr>
              <a:tr h="4895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End 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Datetime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event end</a:t>
                      </a:r>
                      <a:r>
                        <a:rPr lang="en-US" sz="1200" baseline="0" dirty="0" smtClean="0"/>
                        <a:t> date </a:t>
                      </a:r>
                      <a:endParaRPr lang="en-US" sz="1200" dirty="0"/>
                    </a:p>
                  </a:txBody>
                  <a:tcPr/>
                </a:tc>
              </a:tr>
              <a:tr h="4895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Nvarchar</a:t>
                      </a:r>
                      <a:r>
                        <a:rPr lang="en-US" sz="1200" dirty="0" smtClean="0"/>
                        <a:t>(Max)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 represent the description of event</a:t>
                      </a:r>
                      <a:endParaRPr lang="en-US" sz="1200" dirty="0"/>
                    </a:p>
                  </a:txBody>
                  <a:tcPr/>
                </a:tc>
              </a:tr>
              <a:tr h="4895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Address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Nvarchar</a:t>
                      </a:r>
                      <a:r>
                        <a:rPr lang="en-US" sz="1200" dirty="0" smtClean="0"/>
                        <a:t>(Max)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Null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Its</a:t>
                      </a:r>
                      <a:r>
                        <a:rPr lang="en-US" sz="1200" baseline="0" dirty="0" smtClean="0"/>
                        <a:t> represent the address of event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2216800"/>
            <a:ext cx="2459864" cy="210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tbl_Event_Inquiry</a:t>
            </a:r>
            <a:endParaRPr lang="en-IN" sz="20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Order of product.</a:t>
            </a: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25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547" y="2423541"/>
            <a:ext cx="3026535" cy="1483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Name : </a:t>
            </a:r>
            <a:r>
              <a:rPr lang="en-IN" sz="2000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tbl_Quantity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Description:</a:t>
            </a:r>
            <a:r>
              <a:rPr lang="en-IN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Used to store all Information about Quantity.</a:t>
            </a:r>
            <a:r>
              <a:rPr lang="en-IN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373590"/>
              </p:ext>
            </p:extLst>
          </p:nvPr>
        </p:nvGraphicFramePr>
        <p:xfrm>
          <a:off x="3547786" y="1524000"/>
          <a:ext cx="7584040" cy="39358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3057"/>
                <a:gridCol w="1855661"/>
                <a:gridCol w="1194817"/>
                <a:gridCol w="1306430"/>
                <a:gridCol w="2184075"/>
              </a:tblGrid>
              <a:tr h="3578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Sr.no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Column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Constraints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7156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QuantityId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Quantity.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7156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QuantityAvl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Varchar(50)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availability of the quantity.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7156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EnterBy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id of the user.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7156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EnterDate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It’s represent the date and time of entered data.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7156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UpdateBy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It’s represent the id of the user.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547786" y="2423827"/>
            <a:ext cx="1541700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806" y="2644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 smtClean="0">
                <a:hlinkClick r:id="rId2" action="ppaction://hlinkfile"/>
              </a:rPr>
              <a:t>Database(Class)Diagram 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308380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ISHU\Downloads\SystemNavigationDiagram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896932" y="366931"/>
            <a:ext cx="7900115" cy="63687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851" y="772732"/>
            <a:ext cx="1983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System Navigation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974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System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dirty="0"/>
              <a:t>Create and manage different users with varied roles and scopes for admin.</a:t>
            </a:r>
            <a:endParaRPr lang="en-US" sz="1800" dirty="0"/>
          </a:p>
          <a:p>
            <a:pPr lvl="2"/>
            <a:r>
              <a:rPr lang="en-US" dirty="0"/>
              <a:t>Create and manage products details for admin.</a:t>
            </a:r>
            <a:endParaRPr lang="en-US" sz="1800" dirty="0"/>
          </a:p>
          <a:p>
            <a:pPr lvl="2"/>
            <a:r>
              <a:rPr lang="en-US" dirty="0"/>
              <a:t>Create and manage locations details for admin.</a:t>
            </a:r>
            <a:endParaRPr lang="en-US" sz="1800" dirty="0"/>
          </a:p>
          <a:p>
            <a:pPr lvl="2"/>
            <a:r>
              <a:rPr lang="en-US" dirty="0"/>
              <a:t>Create and manage categories details for admin.</a:t>
            </a:r>
            <a:endParaRPr lang="en-US" sz="1800" dirty="0"/>
          </a:p>
          <a:p>
            <a:pPr lvl="2"/>
            <a:r>
              <a:rPr lang="en-US" dirty="0"/>
              <a:t>Create and manage events details for admin.</a:t>
            </a:r>
            <a:endParaRPr lang="en-US" sz="1800" dirty="0"/>
          </a:p>
          <a:p>
            <a:pPr lvl="2"/>
            <a:r>
              <a:rPr lang="en-US" dirty="0"/>
              <a:t>Create and manage user’s cart products for admin.</a:t>
            </a:r>
            <a:endParaRPr lang="en-US" sz="1800" dirty="0"/>
          </a:p>
          <a:p>
            <a:pPr lvl="2"/>
            <a:r>
              <a:rPr lang="en-US" dirty="0"/>
              <a:t>Manage add new product requests for admin.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8657" y="2683322"/>
            <a:ext cx="10515600" cy="1325563"/>
          </a:xfrm>
        </p:spPr>
        <p:txBody>
          <a:bodyPr/>
          <a:lstStyle/>
          <a:p>
            <a:pPr algn="ctr"/>
            <a:r>
              <a:rPr lang="en-US" b="1" u="heavy" dirty="0"/>
              <a:t>Input Output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2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3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90175" y="656823"/>
            <a:ext cx="8255357" cy="5870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490" y="656823"/>
            <a:ext cx="243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Login 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63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38658" y="399245"/>
            <a:ext cx="8293995" cy="6130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913" y="399245"/>
            <a:ext cx="2176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Registration 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45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5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296991" y="128789"/>
            <a:ext cx="8422783" cy="6622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761" y="399245"/>
            <a:ext cx="2408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Admin Dashboard 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05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36.png"/>
          <p:cNvPicPr/>
          <p:nvPr/>
        </p:nvPicPr>
        <p:blipFill rotWithShape="1">
          <a:blip r:embed="rId2"/>
          <a:srcRect r="3704" b="48562"/>
          <a:stretch/>
        </p:blipFill>
        <p:spPr bwMode="auto">
          <a:xfrm>
            <a:off x="5035640" y="965917"/>
            <a:ext cx="6362162" cy="45977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097" y="965917"/>
            <a:ext cx="2318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Product Portal 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28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6.png"/>
          <p:cNvPicPr/>
          <p:nvPr/>
        </p:nvPicPr>
        <p:blipFill rotWithShape="1">
          <a:blip r:embed="rId2"/>
          <a:srcRect t="50422" r="170"/>
          <a:stretch/>
        </p:blipFill>
        <p:spPr bwMode="auto">
          <a:xfrm>
            <a:off x="5318623" y="1084128"/>
            <a:ext cx="5460993" cy="5200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9855" y="1084128"/>
            <a:ext cx="2318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Product Portal 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7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7.png"/>
          <p:cNvPicPr/>
          <p:nvPr/>
        </p:nvPicPr>
        <p:blipFill rotWithShape="1">
          <a:blip r:embed="rId2"/>
          <a:srcRect r="11" b="66941"/>
          <a:stretch/>
        </p:blipFill>
        <p:spPr bwMode="auto">
          <a:xfrm>
            <a:off x="4713668" y="927279"/>
            <a:ext cx="6619740" cy="5215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428" y="927279"/>
            <a:ext cx="2318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 Details Page</a:t>
            </a:r>
          </a:p>
        </p:txBody>
      </p:sp>
    </p:spTree>
    <p:extLst>
      <p:ext uri="{BB962C8B-B14F-4D97-AF65-F5344CB8AC3E}">
        <p14:creationId xmlns:p14="http://schemas.microsoft.com/office/powerpoint/2010/main" val="349696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7.png"/>
          <p:cNvPicPr/>
          <p:nvPr/>
        </p:nvPicPr>
        <p:blipFill rotWithShape="1">
          <a:blip r:embed="rId2"/>
          <a:srcRect t="27582" r="253"/>
          <a:stretch/>
        </p:blipFill>
        <p:spPr bwMode="auto">
          <a:xfrm>
            <a:off x="4927712" y="779170"/>
            <a:ext cx="6251150" cy="60788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4247" y="850006"/>
            <a:ext cx="2318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 Details Page</a:t>
            </a:r>
          </a:p>
        </p:txBody>
      </p:sp>
    </p:spTree>
    <p:extLst>
      <p:ext uri="{BB962C8B-B14F-4D97-AF65-F5344CB8AC3E}">
        <p14:creationId xmlns:p14="http://schemas.microsoft.com/office/powerpoint/2010/main" val="300262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8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778062" y="140791"/>
            <a:ext cx="7057621" cy="6717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639" y="746975"/>
            <a:ext cx="2253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 Cart Page</a:t>
            </a:r>
          </a:p>
        </p:txBody>
      </p:sp>
    </p:spTree>
    <p:extLst>
      <p:ext uri="{BB962C8B-B14F-4D97-AF65-F5344CB8AC3E}">
        <p14:creationId xmlns:p14="http://schemas.microsoft.com/office/powerpoint/2010/main" val="69784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9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340180" y="213278"/>
            <a:ext cx="7366715" cy="6509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277" y="682580"/>
            <a:ext cx="26530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 Checkout for Guest User Page</a:t>
            </a:r>
          </a:p>
        </p:txBody>
      </p:sp>
    </p:spTree>
    <p:extLst>
      <p:ext uri="{BB962C8B-B14F-4D97-AF65-F5344CB8AC3E}">
        <p14:creationId xmlns:p14="http://schemas.microsoft.com/office/powerpoint/2010/main" val="9804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/>
              <a:t>Manage add new event requests for admin.</a:t>
            </a:r>
            <a:endParaRPr lang="en-US" sz="1800" dirty="0" smtClean="0"/>
          </a:p>
          <a:p>
            <a:pPr lvl="2"/>
            <a:r>
              <a:rPr lang="en-US" dirty="0" smtClean="0"/>
              <a:t>Manage product purchase requests for admin.</a:t>
            </a:r>
            <a:endParaRPr lang="en-US" sz="1800" dirty="0" smtClean="0"/>
          </a:p>
          <a:p>
            <a:pPr lvl="2"/>
            <a:r>
              <a:rPr lang="en-US" dirty="0" smtClean="0"/>
              <a:t>Create and manage all server configuration for admin</a:t>
            </a:r>
            <a:endParaRPr lang="en-US" sz="1800" dirty="0" smtClean="0"/>
          </a:p>
          <a:p>
            <a:pPr lvl="2"/>
            <a:r>
              <a:rPr lang="en-US" dirty="0" smtClean="0"/>
              <a:t>Manage error logs and user interaction logs for admin</a:t>
            </a:r>
            <a:endParaRPr lang="en-US" sz="1800" dirty="0" smtClean="0"/>
          </a:p>
          <a:p>
            <a:pPr lvl="2"/>
            <a:r>
              <a:rPr lang="en-US" dirty="0" smtClean="0"/>
              <a:t>Manage product purchase status for admin.</a:t>
            </a:r>
            <a:endParaRPr lang="en-US" sz="1800" dirty="0" smtClean="0"/>
          </a:p>
          <a:p>
            <a:pPr lvl="2"/>
            <a:r>
              <a:rPr lang="en-US" dirty="0" smtClean="0"/>
              <a:t>Promote (Request to Add) Own Product for login user and guest.</a:t>
            </a:r>
            <a:endParaRPr lang="en-US" sz="1800" dirty="0" smtClean="0"/>
          </a:p>
          <a:p>
            <a:pPr lvl="2"/>
            <a:r>
              <a:rPr lang="en-US" dirty="0" smtClean="0"/>
              <a:t>Request to add new Event for login users and guest.</a:t>
            </a:r>
            <a:endParaRPr lang="en-US" sz="1800" dirty="0" smtClean="0"/>
          </a:p>
          <a:p>
            <a:r>
              <a:rPr lang="en-US" dirty="0" smtClean="0"/>
              <a:t> 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3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0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404575" y="153670"/>
            <a:ext cx="6903076" cy="65506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455" y="708338"/>
            <a:ext cx="33098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 Checkout for Registered User Page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2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1.png"/>
          <p:cNvPicPr/>
          <p:nvPr/>
        </p:nvPicPr>
        <p:blipFill rotWithShape="1">
          <a:blip r:embed="rId2"/>
          <a:srcRect l="1" t="1" r="-238" b="27511"/>
          <a:stretch/>
        </p:blipFill>
        <p:spPr bwMode="auto">
          <a:xfrm>
            <a:off x="4790941" y="337288"/>
            <a:ext cx="6490952" cy="62953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882" y="785611"/>
            <a:ext cx="227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 </a:t>
            </a:r>
            <a:r>
              <a:rPr lang="en-US" sz="3200" dirty="0" smtClean="0"/>
              <a:t>Purchase </a:t>
            </a:r>
            <a:r>
              <a:rPr lang="en-US" sz="3200" dirty="0"/>
              <a:t>Status Page</a:t>
            </a:r>
          </a:p>
        </p:txBody>
      </p:sp>
    </p:spTree>
    <p:extLst>
      <p:ext uri="{BB962C8B-B14F-4D97-AF65-F5344CB8AC3E}">
        <p14:creationId xmlns:p14="http://schemas.microsoft.com/office/powerpoint/2010/main" val="389027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1.png"/>
          <p:cNvPicPr/>
          <p:nvPr/>
        </p:nvPicPr>
        <p:blipFill rotWithShape="1">
          <a:blip r:embed="rId2"/>
          <a:srcRect l="-1" t="50887" r="-237"/>
          <a:stretch/>
        </p:blipFill>
        <p:spPr bwMode="auto">
          <a:xfrm>
            <a:off x="4572001" y="746976"/>
            <a:ext cx="6800044" cy="54348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882" y="785611"/>
            <a:ext cx="2279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 </a:t>
            </a:r>
            <a:r>
              <a:rPr lang="en-US" sz="3200" dirty="0" smtClean="0"/>
              <a:t>Purchase </a:t>
            </a:r>
            <a:r>
              <a:rPr lang="en-US" sz="3200" dirty="0"/>
              <a:t>Status Page</a:t>
            </a:r>
          </a:p>
        </p:txBody>
      </p:sp>
    </p:spTree>
    <p:extLst>
      <p:ext uri="{BB962C8B-B14F-4D97-AF65-F5344CB8AC3E}">
        <p14:creationId xmlns:p14="http://schemas.microsoft.com/office/powerpoint/2010/main" val="289240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2.jpe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546242" y="283336"/>
            <a:ext cx="7018986" cy="6349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397" y="914400"/>
            <a:ext cx="2794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Request to Add New Product Page</a:t>
            </a:r>
          </a:p>
        </p:txBody>
      </p:sp>
    </p:spTree>
    <p:extLst>
      <p:ext uri="{BB962C8B-B14F-4D97-AF65-F5344CB8AC3E}">
        <p14:creationId xmlns:p14="http://schemas.microsoft.com/office/powerpoint/2010/main" val="346747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3.jpe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250028" y="386365"/>
            <a:ext cx="7443989" cy="6336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487" y="798490"/>
            <a:ext cx="23697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Request to Add New Event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915177" y="321972"/>
            <a:ext cx="7366716" cy="6259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850" y="734096"/>
            <a:ext cx="33613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Product-List </a:t>
            </a:r>
            <a:r>
              <a:rPr lang="en-US" sz="3200" dirty="0" smtClean="0"/>
              <a:t>with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	Edit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 	Details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	Delete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053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4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327301" y="303213"/>
            <a:ext cx="7418231" cy="6161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850" y="734096"/>
            <a:ext cx="33613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Category-List with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	Edit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 	Details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	Delete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876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5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51860" y="953037"/>
            <a:ext cx="8255036" cy="50098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473" y="953037"/>
            <a:ext cx="3064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Location with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	Edit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 	Details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	Delete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57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850" y="734096"/>
            <a:ext cx="33613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Event-List with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	Edit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 	Details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	Delete </a:t>
            </a:r>
            <a:endParaRPr lang="en-US" sz="3200" dirty="0"/>
          </a:p>
        </p:txBody>
      </p:sp>
      <p:pic>
        <p:nvPicPr>
          <p:cNvPr id="3" name="image46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696238" y="734096"/>
            <a:ext cx="7791718" cy="5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3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7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579199" y="850007"/>
            <a:ext cx="8101939" cy="51515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729" y="850007"/>
            <a:ext cx="31038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Event-Inquiry </a:t>
            </a:r>
          </a:p>
          <a:p>
            <a:r>
              <a:rPr lang="en-US" sz="3200" dirty="0" smtClean="0"/>
              <a:t>List with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	Edit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 	Details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	Delete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1691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8510"/>
          </a:xfrm>
        </p:spPr>
        <p:txBody>
          <a:bodyPr>
            <a:normAutofit/>
          </a:bodyPr>
          <a:lstStyle/>
          <a:p>
            <a:r>
              <a:rPr lang="en-US" sz="2400" dirty="0"/>
              <a:t>Product Marketing and Selling Portal is E-Commerce Portal written in C# </a:t>
            </a:r>
            <a:r>
              <a:rPr lang="en-US" sz="2400" dirty="0" err="1"/>
              <a:t>language,.NET</a:t>
            </a:r>
            <a:r>
              <a:rPr lang="en-US" sz="2400" dirty="0"/>
              <a:t> MVC framework based </a:t>
            </a:r>
            <a:endParaRPr lang="en-US" sz="2400" dirty="0" smtClean="0"/>
          </a:p>
          <a:p>
            <a:r>
              <a:rPr lang="en-US" sz="2400" dirty="0"/>
              <a:t>which supports promoting and selling a product to a customer also it is defined as being the intermediary function between product development and product selling. </a:t>
            </a:r>
            <a:endParaRPr lang="en-US" sz="2400" dirty="0" smtClean="0"/>
          </a:p>
          <a:p>
            <a:r>
              <a:rPr lang="en-US" sz="2400" dirty="0"/>
              <a:t>It provides facility to users for select the product according to their choice of category and location. </a:t>
            </a:r>
            <a:endParaRPr lang="en-US" sz="2400" dirty="0" smtClean="0"/>
          </a:p>
          <a:p>
            <a:r>
              <a:rPr lang="en-US" sz="2400" dirty="0"/>
              <a:t>Main objective of our portal is to </a:t>
            </a:r>
            <a:r>
              <a:rPr lang="en-US" sz="2400" dirty="0" smtClean="0"/>
              <a:t>:</a:t>
            </a:r>
          </a:p>
          <a:p>
            <a:pPr lvl="2"/>
            <a:r>
              <a:rPr lang="en-US" dirty="0"/>
              <a:t>enable time </a:t>
            </a:r>
            <a:r>
              <a:rPr lang="en-US" dirty="0" smtClean="0"/>
              <a:t>management</a:t>
            </a:r>
          </a:p>
          <a:p>
            <a:pPr lvl="2"/>
            <a:r>
              <a:rPr lang="en-US" dirty="0"/>
              <a:t>secure transaction without data loses </a:t>
            </a:r>
            <a:endParaRPr lang="en-US" dirty="0" smtClean="0"/>
          </a:p>
          <a:p>
            <a:pPr lvl="2"/>
            <a:r>
              <a:rPr lang="en-US" dirty="0"/>
              <a:t>making easy system </a:t>
            </a:r>
          </a:p>
          <a:p>
            <a:pPr lvl="2"/>
            <a:r>
              <a:rPr lang="en-US" dirty="0" smtClean="0"/>
              <a:t>So that </a:t>
            </a:r>
            <a:r>
              <a:rPr lang="en-US" dirty="0"/>
              <a:t>people can easily find their product information which they want.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32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8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953005" y="431267"/>
            <a:ext cx="7586466" cy="63303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162" y="888642"/>
            <a:ext cx="36318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Add Product Page </a:t>
            </a:r>
            <a:r>
              <a:rPr lang="en-US" sz="2800" dirty="0"/>
              <a:t>(Same for Categories, Locations and Events)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6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9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618470" y="502276"/>
            <a:ext cx="7933879" cy="59886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965915"/>
            <a:ext cx="2884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/>
              <a:t>Product </a:t>
            </a:r>
            <a:r>
              <a:rPr lang="en-US" sz="3200" dirty="0"/>
              <a:t>Details Page </a:t>
            </a:r>
            <a:endParaRPr lang="en-US" sz="3200" dirty="0" smtClean="0"/>
          </a:p>
          <a:p>
            <a:pPr lvl="1"/>
            <a:r>
              <a:rPr lang="en-US" sz="2800" dirty="0" smtClean="0"/>
              <a:t>(</a:t>
            </a:r>
            <a:r>
              <a:rPr lang="en-US" sz="2800" dirty="0"/>
              <a:t>Same for </a:t>
            </a:r>
            <a:r>
              <a:rPr lang="en-US" sz="2800" dirty="0" smtClean="0"/>
              <a:t>      Categories</a:t>
            </a:r>
            <a:r>
              <a:rPr lang="en-US" sz="2800" dirty="0"/>
              <a:t>, </a:t>
            </a:r>
            <a:endParaRPr lang="en-US" sz="2800" dirty="0" smtClean="0"/>
          </a:p>
          <a:p>
            <a:pPr lvl="1"/>
            <a:r>
              <a:rPr lang="en-US" sz="2800" dirty="0" smtClean="0"/>
              <a:t>Locations </a:t>
            </a:r>
            <a:r>
              <a:rPr lang="en-US" sz="2800" dirty="0"/>
              <a:t>and Events)</a:t>
            </a:r>
          </a:p>
        </p:txBody>
      </p:sp>
    </p:spTree>
    <p:extLst>
      <p:ext uri="{BB962C8B-B14F-4D97-AF65-F5344CB8AC3E}">
        <p14:creationId xmlns:p14="http://schemas.microsoft.com/office/powerpoint/2010/main" val="27315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0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799267" y="592428"/>
            <a:ext cx="7572778" cy="54735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487" y="940158"/>
            <a:ext cx="324547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Edit Product Page </a:t>
            </a:r>
          </a:p>
          <a:p>
            <a:pPr lvl="1"/>
            <a:r>
              <a:rPr lang="en-US" sz="2800" dirty="0" smtClean="0"/>
              <a:t>(Same for     Categories, Locations and Events)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1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51537" y="231819"/>
            <a:ext cx="8448541" cy="6355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062" y="888643"/>
            <a:ext cx="324547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/>
              <a:t>Delete </a:t>
            </a:r>
            <a:r>
              <a:rPr lang="en-US" sz="3200" dirty="0"/>
              <a:t>Product Page </a:t>
            </a:r>
          </a:p>
          <a:p>
            <a:pPr lvl="1"/>
            <a:r>
              <a:rPr lang="en-US" sz="2800" dirty="0" smtClean="0"/>
              <a:t>(Same for     Categories, Locations and Events)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7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2.png"/>
          <p:cNvPicPr/>
          <p:nvPr/>
        </p:nvPicPr>
        <p:blipFill rotWithShape="1">
          <a:blip r:embed="rId2"/>
          <a:srcRect l="1" r="-200" b="33718"/>
          <a:stretch/>
        </p:blipFill>
        <p:spPr bwMode="auto">
          <a:xfrm>
            <a:off x="4812078" y="154547"/>
            <a:ext cx="6714514" cy="6246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093" y="1081825"/>
            <a:ext cx="31682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Product </a:t>
            </a:r>
            <a:r>
              <a:rPr lang="en-US" sz="2800" dirty="0" smtClean="0"/>
              <a:t>Purchase </a:t>
            </a:r>
            <a:r>
              <a:rPr lang="en-US" sz="2800" dirty="0"/>
              <a:t>Request Page for Admin</a:t>
            </a:r>
          </a:p>
          <a:p>
            <a:r>
              <a:rPr lang="en-US" sz="2800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31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3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760633" y="669702"/>
            <a:ext cx="7933386" cy="5537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851" y="875763"/>
            <a:ext cx="27560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Add Product Request Page for Admin</a:t>
            </a:r>
          </a:p>
        </p:txBody>
      </p:sp>
    </p:spTree>
    <p:extLst>
      <p:ext uri="{BB962C8B-B14F-4D97-AF65-F5344CB8AC3E}">
        <p14:creationId xmlns:p14="http://schemas.microsoft.com/office/powerpoint/2010/main" val="21455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4.pn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63289" y="1030310"/>
            <a:ext cx="8127697" cy="4932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820" y="1030310"/>
            <a:ext cx="27560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Add </a:t>
            </a:r>
            <a:r>
              <a:rPr lang="en-US" sz="3200" dirty="0" smtClean="0"/>
              <a:t>Event </a:t>
            </a:r>
            <a:r>
              <a:rPr lang="en-US" sz="3200" dirty="0"/>
              <a:t>Request Page for Admin</a:t>
            </a:r>
          </a:p>
        </p:txBody>
      </p:sp>
    </p:spTree>
    <p:extLst>
      <p:ext uri="{BB962C8B-B14F-4D97-AF65-F5344CB8AC3E}">
        <p14:creationId xmlns:p14="http://schemas.microsoft.com/office/powerpoint/2010/main" val="6062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heavy" dirty="0"/>
              <a:t>System Testing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/>
              <a:t>TESTING </a:t>
            </a:r>
            <a:r>
              <a:rPr lang="en-US" b="1" dirty="0" smtClean="0"/>
              <a:t>PLAN</a:t>
            </a:r>
          </a:p>
          <a:p>
            <a:pPr marL="457200" lvl="1" indent="0">
              <a:buNone/>
            </a:pPr>
            <a:r>
              <a:rPr lang="en-US" b="1" dirty="0"/>
              <a:t> </a:t>
            </a:r>
            <a:r>
              <a:rPr lang="en-US" dirty="0" smtClean="0"/>
              <a:t>The </a:t>
            </a:r>
            <a:r>
              <a:rPr lang="en-US" dirty="0"/>
              <a:t>testing sub-process includes the following activities in a phase </a:t>
            </a:r>
            <a:r>
              <a:rPr lang="en-US" dirty="0" smtClean="0"/>
              <a:t>dependent 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n-US" dirty="0"/>
              <a:t>manner:</a:t>
            </a:r>
          </a:p>
          <a:p>
            <a:pPr lvl="2"/>
            <a:r>
              <a:rPr lang="en-US" dirty="0"/>
              <a:t>Create Test Plans.</a:t>
            </a:r>
            <a:endParaRPr lang="en-US" sz="1800" dirty="0"/>
          </a:p>
          <a:p>
            <a:pPr lvl="2"/>
            <a:r>
              <a:rPr lang="en-US" dirty="0"/>
              <a:t>Create Test Specifications.</a:t>
            </a:r>
            <a:endParaRPr lang="en-US" sz="1800" dirty="0"/>
          </a:p>
          <a:p>
            <a:pPr lvl="2"/>
            <a:r>
              <a:rPr lang="en-US" dirty="0"/>
              <a:t>Review Test Plans and Test Specifications.</a:t>
            </a:r>
            <a:endParaRPr lang="en-US" sz="1800" dirty="0"/>
          </a:p>
          <a:p>
            <a:pPr lvl="2"/>
            <a:r>
              <a:rPr lang="en-US" dirty="0"/>
              <a:t>Conduct tests according to the Test Specifications, and log the defects.</a:t>
            </a:r>
            <a:endParaRPr lang="en-US" sz="1800" dirty="0"/>
          </a:p>
          <a:p>
            <a:pPr lvl="2"/>
            <a:r>
              <a:rPr lang="en-US" dirty="0"/>
              <a:t>Fix defects, if any.</a:t>
            </a:r>
            <a:endParaRPr lang="en-US" sz="1800" dirty="0"/>
          </a:p>
          <a:p>
            <a:pPr lvl="2"/>
            <a:r>
              <a:rPr lang="en-US" dirty="0"/>
              <a:t>When defects are fixed continue from activity.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5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6173" y="254923"/>
            <a:ext cx="31139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1"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tabLst>
                <a:tab pos="548005" algn="l"/>
              </a:tabLst>
            </a:pPr>
            <a:r>
              <a:rPr lang="en-US" sz="3200" b="1" dirty="0" smtClean="0">
                <a:solidFill>
                  <a:srgbClr val="5B9BD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 CASES</a:t>
            </a:r>
            <a:endParaRPr lang="en-US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90904"/>
              </p:ext>
            </p:extLst>
          </p:nvPr>
        </p:nvGraphicFramePr>
        <p:xfrm>
          <a:off x="4614295" y="1371953"/>
          <a:ext cx="6901844" cy="491174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724861"/>
                <a:gridCol w="1725661"/>
                <a:gridCol w="1724062"/>
                <a:gridCol w="1727260"/>
              </a:tblGrid>
              <a:tr h="575946">
                <a:tc>
                  <a:txBody>
                    <a:bodyPr/>
                    <a:lstStyle/>
                    <a:p>
                      <a:pPr marL="54610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TEST CASE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algn="l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TEST SCENARIO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79095" marR="252095" indent="-109855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EXPECTED RESULT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2768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PASS/FAIL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62352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710" marR="85090" indent="-63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Filling all the mandatory fields in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3975" marR="50165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login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1475" marR="218440" indent="-135890" algn="l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Redirect to the dashboard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5354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54965" marR="275590" indent="-62865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Invalid login credentials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3065" marR="228600" indent="-146685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Error message displayed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3856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8430" marR="0" algn="l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Keeping any field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00330" marR="0" algn="l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empty during login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610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Error message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5245" marR="49530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Displayed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4442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710" marR="85725" indent="-635" algn="ctr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Filling all the mandatory fields in registration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27050" marR="218440" indent="-291465" algn="l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Redirect to the login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5354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54965" marR="83820" indent="-251460" algn="l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Invalid registration credentials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3065" marR="228600" indent="-146685" algn="l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Error message displayed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4442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5245" marR="4953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Keeping any field empty during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5245" marR="50165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registration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3065" marR="228600" indent="-146685" algn="l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Error message displayed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01748" y="1458552"/>
            <a:ext cx="15351643" cy="2369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1856" tIns="850632" rIns="837936" bIns="10537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2696" y="1371953"/>
            <a:ext cx="29552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Login &amp; Register Module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7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121911"/>
              </p:ext>
            </p:extLst>
          </p:nvPr>
        </p:nvGraphicFramePr>
        <p:xfrm>
          <a:off x="4456091" y="1120462"/>
          <a:ext cx="7031865" cy="524170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757355"/>
                <a:gridCol w="1758170"/>
                <a:gridCol w="1756541"/>
                <a:gridCol w="1759799"/>
              </a:tblGrid>
              <a:tr h="552902">
                <a:tc>
                  <a:txBody>
                    <a:bodyPr/>
                    <a:lstStyle/>
                    <a:p>
                      <a:pPr marL="54610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TEST CASE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algn="l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TEST SCENARIO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79095" marR="252095" indent="-109855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EXPECTED RESULT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2768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PASS/FAIL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05802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Create Products, Locations,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5245" marR="49530" algn="ctr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Categories and Events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1640" marR="239395" indent="-165100" algn="l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Add details to database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05802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9870" marR="224155" indent="63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Edit Products, Locations,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5245" marR="49530" algn="ctr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Categories and Events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1640" marR="149860" indent="-253365" algn="l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Update details to database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05802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0165" algn="ctr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Delete Products, Locations, Categories and Events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194310" indent="-41275" algn="l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Remove details from database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2041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Generate Logs and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5245" marR="49530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Reports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Show all logs and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2705" marR="50165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Reports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29352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38785" marR="203835" indent="-218440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Update System Settings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3205" marR="76835" indent="-149860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Change application configurations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0572" y="1120462"/>
            <a:ext cx="29552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Admin Dashboard Module</a:t>
            </a: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957" y="2923504"/>
            <a:ext cx="10515600" cy="1008108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> </a:t>
            </a:r>
            <a:r>
              <a:rPr lang="en-US" sz="3600" b="1" u="heavy" dirty="0" smtClean="0"/>
              <a:t> CHAPTER :2 PROPOSED SYSTEM  REQUIREMENT</a:t>
            </a:r>
            <a:r>
              <a:rPr lang="en-US" sz="3600" b="1" dirty="0" smtClean="0"/>
              <a:t> </a:t>
            </a:r>
            <a:r>
              <a:rPr lang="en-US" sz="3600" b="1" u="heavy" dirty="0" smtClean="0"/>
              <a:t>GATHERING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50244"/>
              </p:ext>
            </p:extLst>
          </p:nvPr>
        </p:nvGraphicFramePr>
        <p:xfrm>
          <a:off x="4121425" y="662610"/>
          <a:ext cx="7513984" cy="568518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877844"/>
                <a:gridCol w="1878713"/>
                <a:gridCol w="1876973"/>
                <a:gridCol w="1880454"/>
              </a:tblGrid>
              <a:tr h="517090">
                <a:tc>
                  <a:txBody>
                    <a:bodyPr/>
                    <a:lstStyle/>
                    <a:p>
                      <a:pPr marL="54610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TEST CASE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TEST SCENARIO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79095" marR="252095" indent="-109855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EXPECTED RESULT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2768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PASS/FAIL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24584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9870" marR="200660" indent="-10795" algn="l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Add Product to Cart(Wish list)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1640" marR="239395" indent="-165100" algn="l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Add details to database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4280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3340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Purchase a Product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Add purchase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4610" marR="50165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details to database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6572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47625" algn="ctr">
                        <a:lnSpc>
                          <a:spcPts val="135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Check Status of Product Purchasement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0165" algn="ctr">
                        <a:lnSpc>
                          <a:spcPts val="135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Return product purchasement status from database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6153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193040" indent="-238125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Request to Add Product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1640" marR="239395" indent="-165100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Add details to database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5217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Request to Add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5245" marR="49530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Event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4889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Add details to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3340" marR="50165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database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4700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48895" algn="ctr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Search Product By Categories and Locations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49530" algn="ctr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Return related products from database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4280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07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On-click Product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5245" marR="5016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Return details from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55245" marR="48895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database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6153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08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90805" indent="-338455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Generate Logs and Reports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71805" marR="123825" indent="-332740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Show all logs and reports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16153"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09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50165" algn="ctr">
                        <a:lnSpc>
                          <a:spcPts val="13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Log-out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algn="l">
                        <a:lnSpc>
                          <a:spcPts val="13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Log-out from</a:t>
                      </a:r>
                      <a:r>
                        <a:rPr lang="en-US" sz="1200" spc="-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portal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83820" marR="0" algn="l">
                        <a:lnSpc>
                          <a:spcPts val="12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&amp; restrict to</a:t>
                      </a:r>
                      <a:r>
                        <a:rPr lang="en-US" sz="1200" spc="-2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access.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76860" algn="ctr">
                        <a:lnSpc>
                          <a:spcPts val="13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660775" y="1499075"/>
            <a:ext cx="17739244" cy="149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1856" tIns="863328" rIns="837936" bIns="1777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0098" y="662610"/>
            <a:ext cx="295523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Registered</a:t>
            </a:r>
          </a:p>
          <a:p>
            <a:r>
              <a:rPr lang="en-US" sz="3200" dirty="0" smtClean="0"/>
              <a:t>User </a:t>
            </a:r>
            <a:r>
              <a:rPr lang="en-US" sz="3200" dirty="0"/>
              <a:t>Portal Module</a:t>
            </a:r>
          </a:p>
          <a:p>
            <a:r>
              <a:rPr lang="en-US" sz="3200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026207"/>
              </p:ext>
            </p:extLst>
          </p:nvPr>
        </p:nvGraphicFramePr>
        <p:xfrm>
          <a:off x="4134678" y="848136"/>
          <a:ext cx="7460973" cy="53671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818939"/>
                <a:gridCol w="1883675"/>
                <a:gridCol w="1881876"/>
                <a:gridCol w="1876483"/>
              </a:tblGrid>
              <a:tr h="719903">
                <a:tc>
                  <a:txBody>
                    <a:bodyPr/>
                    <a:lstStyle/>
                    <a:p>
                      <a:pPr marL="211455" marR="20701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TEST CASE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2890" marR="244475" indent="205740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TEST SCENARIO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8775" marR="233045" indent="-111760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EXPECTED RESULT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8445" marR="25527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PASS/FAIL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05762">
                <a:tc>
                  <a:txBody>
                    <a:bodyPr/>
                    <a:lstStyle/>
                    <a:p>
                      <a:pPr marL="210820" marR="20701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9390" marR="0" algn="l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Add Product</a:t>
                      </a:r>
                      <a:r>
                        <a:rPr lang="en-US" sz="1200" spc="-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09550" marR="0" algn="l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Cart(Wish</a:t>
                      </a:r>
                      <a:r>
                        <a:rPr lang="en-US" sz="1200" spc="-2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list)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4630" marR="211455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Add details to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15265" marR="211455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database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5527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9903">
                <a:tc>
                  <a:txBody>
                    <a:bodyPr/>
                    <a:lstStyle/>
                    <a:p>
                      <a:pPr marL="210820" marR="20701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02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7990" marR="171450" indent="-236220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Request to Add Product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01320" marR="219710" indent="-166370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Add details to database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5527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9903">
                <a:tc>
                  <a:txBody>
                    <a:bodyPr/>
                    <a:lstStyle/>
                    <a:p>
                      <a:pPr marL="210820" marR="20701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87045" marR="172085" indent="-295910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Request to Add Event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01320" marR="219710" indent="-166370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Add details to database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5527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61857">
                <a:tc>
                  <a:txBody>
                    <a:bodyPr/>
                    <a:lstStyle/>
                    <a:p>
                      <a:pPr marL="210820" marR="20701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8763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Search Product By Categories and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3980" marR="87630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Locations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7805" marR="211455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Return related products from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15265" marR="211455" algn="ctr">
                        <a:lnSpc>
                          <a:spcPts val="1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database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5527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9903">
                <a:tc>
                  <a:txBody>
                    <a:bodyPr/>
                    <a:lstStyle/>
                    <a:p>
                      <a:pPr marL="210820" marR="20701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algn="l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On-click Product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01320" marR="53975" indent="-330835" algn="l">
                        <a:lnSpc>
                          <a:spcPts val="138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Return details from database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55270" algn="ctr">
                        <a:lnSpc>
                          <a:spcPts val="1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9903">
                <a:tc>
                  <a:txBody>
                    <a:bodyPr/>
                    <a:lstStyle/>
                    <a:p>
                      <a:pPr marL="210820" marR="20701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27990" marR="0" indent="-337185" algn="l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Generate Logs and Reports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2120" marR="102235" indent="-332740" algn="l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Show all logs and reports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810" marR="255270" algn="ctr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175" marR="31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60694" y="1946068"/>
            <a:ext cx="159735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92452" y="848136"/>
            <a:ext cx="29552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Guest </a:t>
            </a:r>
            <a:endParaRPr lang="en-US" sz="3200" dirty="0" smtClean="0"/>
          </a:p>
          <a:p>
            <a:r>
              <a:rPr lang="en-US" sz="3200" dirty="0" smtClean="0"/>
              <a:t>User </a:t>
            </a:r>
            <a:r>
              <a:rPr lang="en-US" sz="3200" dirty="0"/>
              <a:t>Portal Module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5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504" y="2709080"/>
            <a:ext cx="10515600" cy="1325563"/>
          </a:xfrm>
        </p:spPr>
        <p:txBody>
          <a:bodyPr/>
          <a:lstStyle/>
          <a:p>
            <a:pPr algn="ctr"/>
            <a:r>
              <a:rPr lang="en-US" sz="3200" b="1" u="heavy" dirty="0"/>
              <a:t>SUMMARY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958" y="1310470"/>
            <a:ext cx="10515600" cy="4351338"/>
          </a:xfrm>
        </p:spPr>
        <p:txBody>
          <a:bodyPr/>
          <a:lstStyle/>
          <a:p>
            <a:pPr lvl="1"/>
            <a:r>
              <a:rPr lang="en-US" sz="3200" b="1" dirty="0" smtClean="0"/>
              <a:t>LIMITATIONS</a:t>
            </a:r>
          </a:p>
          <a:p>
            <a:pPr marL="457200" lvl="1" indent="0">
              <a:buNone/>
            </a:pPr>
            <a:endParaRPr lang="en-US" sz="3200" b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Proper internet connection is required to smoothly use web application.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Current systems do not support return and replacement of products.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Current systems do not provide functionality to cancel pre-requested orders.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Current systems do not support payment gateway for product </a:t>
            </a:r>
            <a:r>
              <a:rPr lang="en-US" sz="2400" dirty="0" smtClean="0"/>
              <a:t>purchasement.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 smtClean="0"/>
              <a:t>Current </a:t>
            </a:r>
            <a:r>
              <a:rPr lang="en-US" sz="2400" dirty="0"/>
              <a:t>systems do not provide functionality to share product details to others</a:t>
            </a:r>
          </a:p>
        </p:txBody>
      </p:sp>
    </p:spTree>
    <p:extLst>
      <p:ext uri="{BB962C8B-B14F-4D97-AF65-F5344CB8AC3E}">
        <p14:creationId xmlns:p14="http://schemas.microsoft.com/office/powerpoint/2010/main" val="150873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23648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sz="3200" b="1" dirty="0"/>
              <a:t>FUTURE </a:t>
            </a:r>
            <a:r>
              <a:rPr lang="en-US" sz="3200" b="1" dirty="0" smtClean="0"/>
              <a:t>ENHANCEMENT</a:t>
            </a:r>
          </a:p>
          <a:p>
            <a:pPr marL="457200" lvl="1" indent="0">
              <a:buNone/>
            </a:pPr>
            <a:endParaRPr lang="en-US" sz="3200" b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Pre-Requested Orders Cancellation can be implemented.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Payment Gateway for Product Purchasement can also be added.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Share Product Details to Others can be provided.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User contact/complaint forum can be implemented.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443" y="1094704"/>
            <a:ext cx="10515600" cy="4786045"/>
          </a:xfrm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sz="3500" b="1" dirty="0" smtClean="0"/>
              <a:t>CONCLUSION</a:t>
            </a:r>
          </a:p>
          <a:p>
            <a:pPr marL="914400" lvl="2" indent="0">
              <a:buNone/>
            </a:pPr>
            <a:endParaRPr lang="en-US" sz="31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This web application that we have developed is very useful to purchase a product according to their requirement they can search the category and location and get the data related their requirement</a:t>
            </a:r>
            <a:r>
              <a:rPr lang="en-US" sz="22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I</a:t>
            </a:r>
            <a:r>
              <a:rPr lang="en-US" sz="2200" dirty="0" smtClean="0"/>
              <a:t>t </a:t>
            </a:r>
            <a:r>
              <a:rPr lang="en-US" sz="2200" dirty="0"/>
              <a:t>is a process of promoting and selling a product to a customer, also it is defined as being the intermediary function between product development and increasing brand awareness</a:t>
            </a:r>
            <a:r>
              <a:rPr lang="en-US" sz="22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 smtClean="0"/>
              <a:t>It </a:t>
            </a:r>
            <a:r>
              <a:rPr lang="en-US" sz="2200" dirty="0"/>
              <a:t>requires continues development, testing and publish. This web application eases the process of testing and deployment of software/applications. </a:t>
            </a:r>
            <a:endParaRPr lang="en-US" sz="2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 smtClean="0"/>
              <a:t>Also</a:t>
            </a:r>
            <a:r>
              <a:rPr lang="en-US" sz="2200" dirty="0"/>
              <a:t>, this application gives functionality of interact with portal as guest user, guest can interact with system same as registered user except product purchasement. </a:t>
            </a:r>
            <a:endParaRPr lang="en-US" sz="2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 smtClean="0"/>
              <a:t>Admin </a:t>
            </a:r>
            <a:r>
              <a:rPr lang="en-US" sz="2200" dirty="0"/>
              <a:t>can see logs, manage portals data, user access information, system configurations and reports of same.</a:t>
            </a:r>
          </a:p>
          <a:p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/>
              <a:t>Bibliography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Wikipedia,” Visual Studio, SQL Server, C# &amp; .NET framework”</a:t>
            </a:r>
            <a:r>
              <a:rPr lang="en-US" sz="2400" u="sng" dirty="0"/>
              <a:t> </a:t>
            </a:r>
            <a:r>
              <a:rPr lang="en-US" sz="2400" u="sng" dirty="0">
                <a:hlinkClick r:id="rId2"/>
              </a:rPr>
              <a:t>https://en.wikipedia.org/wiki/</a:t>
            </a:r>
            <a:endParaRPr lang="en-US" sz="2400" dirty="0"/>
          </a:p>
          <a:p>
            <a:pPr lvl="0"/>
            <a:r>
              <a:rPr lang="en-US" sz="2400" dirty="0" err="1"/>
              <a:t>Simplilearn</a:t>
            </a:r>
            <a:r>
              <a:rPr lang="en-US" sz="2400" dirty="0"/>
              <a:t>,” Project Feasibility”</a:t>
            </a:r>
          </a:p>
          <a:p>
            <a:r>
              <a:rPr lang="en-US" sz="2400" u="sng" dirty="0">
                <a:hlinkClick r:id="rId3"/>
              </a:rPr>
              <a:t>https://www.simplilearn.com/feasibility-study-article</a:t>
            </a:r>
            <a:endParaRPr lang="en-US" sz="2400" dirty="0"/>
          </a:p>
          <a:p>
            <a:pPr lvl="0"/>
            <a:r>
              <a:rPr lang="en-US" sz="2400" dirty="0" err="1"/>
              <a:t>Projectmanager</a:t>
            </a:r>
            <a:r>
              <a:rPr lang="en-US" sz="2400" dirty="0"/>
              <a:t>, “Project Planning and Scheduling”</a:t>
            </a:r>
          </a:p>
          <a:p>
            <a:r>
              <a:rPr lang="en-US" sz="2400" u="sng" dirty="0">
                <a:hlinkClick r:id="rId4"/>
              </a:rPr>
              <a:t>https://www.projectmanager.com/project-planning</a:t>
            </a:r>
            <a:endParaRPr lang="en-US" sz="2400" dirty="0"/>
          </a:p>
          <a:p>
            <a:pPr lvl="0"/>
            <a:r>
              <a:rPr lang="en-US" sz="2400" dirty="0" err="1"/>
              <a:t>Opentextbc</a:t>
            </a:r>
            <a:r>
              <a:rPr lang="en-US" sz="2400" dirty="0"/>
              <a:t>, “Project implementation planning”</a:t>
            </a:r>
          </a:p>
          <a:p>
            <a:r>
              <a:rPr lang="en-US" sz="2400" u="sng" dirty="0">
                <a:hlinkClick r:id="rId5"/>
              </a:rPr>
              <a:t>https://opentextbc.ca/projectmanagement/chapter/chapter-17-project-implementation-</a:t>
            </a:r>
            <a:r>
              <a:rPr lang="en-US" sz="2400" dirty="0"/>
              <a:t> </a:t>
            </a:r>
            <a:r>
              <a:rPr lang="en-US" sz="2400" u="sng" dirty="0">
                <a:hlinkClick r:id="rId5"/>
              </a:rPr>
              <a:t>overview-project-management/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9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486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sz="2400" dirty="0" err="1" smtClean="0"/>
              <a:t>Geeksforgeeks</a:t>
            </a:r>
            <a:r>
              <a:rPr lang="en-US" sz="2400" dirty="0" smtClean="0"/>
              <a:t>, “Coding standards in project report”</a:t>
            </a:r>
          </a:p>
          <a:p>
            <a:r>
              <a:rPr lang="en-US" sz="2400" u="sng" dirty="0" smtClean="0">
                <a:hlinkClick r:id="rId2"/>
              </a:rPr>
              <a:t>https://www.geeksforgeeks.org/coding-standards-and-guidelines/</a:t>
            </a:r>
            <a:endParaRPr lang="en-US" sz="2400" dirty="0" smtClean="0"/>
          </a:p>
          <a:p>
            <a:pPr lvl="0"/>
            <a:r>
              <a:rPr lang="en-US" sz="2400" dirty="0" err="1" smtClean="0"/>
              <a:t>Softweretestinghelp</a:t>
            </a:r>
            <a:r>
              <a:rPr lang="en-US" sz="2400" dirty="0" smtClean="0"/>
              <a:t>, “Project Testing”</a:t>
            </a:r>
          </a:p>
          <a:p>
            <a:r>
              <a:rPr lang="en-US" sz="2400" dirty="0" smtClean="0"/>
              <a:t>https://</a:t>
            </a:r>
            <a:r>
              <a:rPr lang="en-US" sz="2400" dirty="0" smtClean="0">
                <a:hlinkClick r:id="rId3"/>
              </a:rPr>
              <a:t>www.softwaretestinghelp.com/test-project-planning/</a:t>
            </a:r>
            <a:endParaRPr lang="en-US" sz="2400" dirty="0" smtClean="0"/>
          </a:p>
          <a:p>
            <a:pPr lvl="0"/>
            <a:r>
              <a:rPr lang="en-US" sz="2400" dirty="0" err="1" smtClean="0"/>
              <a:t>Wrike</a:t>
            </a:r>
            <a:r>
              <a:rPr lang="en-US" sz="2400" dirty="0" smtClean="0"/>
              <a:t>, “Agile Methodology”</a:t>
            </a:r>
          </a:p>
          <a:p>
            <a:r>
              <a:rPr lang="en-US" sz="2400" u="sng" dirty="0" smtClean="0">
                <a:hlinkClick r:id="rId4"/>
              </a:rPr>
              <a:t>https://www.wrike.com/project-management-guide/faq/what-is-agile-methodology-in-</a:t>
            </a:r>
            <a:r>
              <a:rPr lang="en-US" sz="2400" dirty="0" smtClean="0"/>
              <a:t> </a:t>
            </a:r>
            <a:r>
              <a:rPr lang="en-US" sz="2400" u="sng" dirty="0" smtClean="0">
                <a:hlinkClick r:id="rId4"/>
              </a:rPr>
              <a:t>project-management/</a:t>
            </a:r>
            <a:endParaRPr lang="en-US" sz="2400" dirty="0" smtClean="0"/>
          </a:p>
          <a:p>
            <a:pPr lvl="0"/>
            <a:r>
              <a:rPr lang="en-US" sz="2400" dirty="0" smtClean="0"/>
              <a:t>Draw.io, “Project Diagrams”</a:t>
            </a:r>
          </a:p>
          <a:p>
            <a:r>
              <a:rPr lang="en-US" sz="2400" u="sng" dirty="0" smtClean="0">
                <a:hlinkClick r:id="rId5"/>
              </a:rPr>
              <a:t>https://app.diagrams.net/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81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mart-grid-technology-16-638.jpg (638×479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t="2905" r="2360" b="6684"/>
          <a:stretch/>
        </p:blipFill>
        <p:spPr bwMode="auto">
          <a:xfrm>
            <a:off x="1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55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</TotalTime>
  <Words>3986</Words>
  <Application>Microsoft Office PowerPoint</Application>
  <PresentationFormat>Widescreen</PresentationFormat>
  <Paragraphs>1215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Calibri Light</vt:lpstr>
      <vt:lpstr>Times New Roman</vt:lpstr>
      <vt:lpstr>Wingdings</vt:lpstr>
      <vt:lpstr>Office Theme</vt:lpstr>
      <vt:lpstr>Product Marketing and Selling Portal</vt:lpstr>
      <vt:lpstr>Company Profile </vt:lpstr>
      <vt:lpstr>PowerPoint Presentation</vt:lpstr>
      <vt:lpstr>Existing System </vt:lpstr>
      <vt:lpstr>Proposed System </vt:lpstr>
      <vt:lpstr>Scope Of System </vt:lpstr>
      <vt:lpstr>PowerPoint Presentation</vt:lpstr>
      <vt:lpstr>Objectives</vt:lpstr>
      <vt:lpstr>   CHAPTER :2 PROPOSED SYSTEM  REQUIREMENT GATHERING </vt:lpstr>
      <vt:lpstr>   STACKHOLDER OF SYSTEM </vt:lpstr>
      <vt:lpstr>PowerPoint Presentation</vt:lpstr>
      <vt:lpstr>PowerPoint Presentation</vt:lpstr>
      <vt:lpstr>PROJECT DEFINITION </vt:lpstr>
      <vt:lpstr>PowerPoint Presentation</vt:lpstr>
      <vt:lpstr>CHAPTER 3: SYSTEM MANAGEMENT AND PLANNING </vt:lpstr>
      <vt:lpstr>HARDWARE-SOFTWARE REQUIRMENT </vt:lpstr>
      <vt:lpstr>PowerPoint Presentation</vt:lpstr>
      <vt:lpstr>SYSTEM PLANNING </vt:lpstr>
      <vt:lpstr>PowerPoint Presentation</vt:lpstr>
      <vt:lpstr>GANTT CHART </vt:lpstr>
      <vt:lpstr>PowerPoint Presentation</vt:lpstr>
      <vt:lpstr>PowerPoint Presentation</vt:lpstr>
      <vt:lpstr>UML Diagrams </vt:lpstr>
      <vt:lpstr>Usecase Diagram</vt:lpstr>
      <vt:lpstr>PowerPoint Presentation</vt:lpstr>
      <vt:lpstr>PowerPoint Presentation</vt:lpstr>
      <vt:lpstr>PowerPoint Presentation</vt:lpstr>
      <vt:lpstr>Activity Diagram </vt:lpstr>
      <vt:lpstr>PowerPoint Presentation</vt:lpstr>
      <vt:lpstr>PowerPoint Presentation</vt:lpstr>
      <vt:lpstr>PowerPoint Presentation</vt:lpstr>
      <vt:lpstr>Sequence Diagram </vt:lpstr>
      <vt:lpstr>PowerPoint Presentation</vt:lpstr>
      <vt:lpstr>PowerPoint Presentation</vt:lpstr>
      <vt:lpstr>PowerPoint Presentation</vt:lpstr>
      <vt:lpstr>Systemflow Diagram</vt:lpstr>
      <vt:lpstr>PowerPoint Presentation</vt:lpstr>
      <vt:lpstr>PowerPoint Presentation</vt:lpstr>
      <vt:lpstr>PowerPoint Presentation</vt:lpstr>
      <vt:lpstr>PowerPoint Presentation</vt:lpstr>
      <vt:lpstr>Data Dictionary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Database(Class)Diagram </vt:lpstr>
      <vt:lpstr>PowerPoint Presentation</vt:lpstr>
      <vt:lpstr>Input Output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Testing 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  <vt:lpstr>PowerPoint Presentation</vt:lpstr>
      <vt:lpstr>PowerPoint Presentation</vt:lpstr>
      <vt:lpstr>Bibliography 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Marketing and Selling Portal</dc:title>
  <dc:creator>Microsoft</dc:creator>
  <cp:lastModifiedBy>Microsoft</cp:lastModifiedBy>
  <cp:revision>149</cp:revision>
  <dcterms:created xsi:type="dcterms:W3CDTF">2020-07-26T12:19:41Z</dcterms:created>
  <dcterms:modified xsi:type="dcterms:W3CDTF">2020-07-26T20:22:18Z</dcterms:modified>
</cp:coreProperties>
</file>